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sldIdLst>
    <p:sldId id="256" r:id="rId2"/>
    <p:sldId id="340" r:id="rId3"/>
    <p:sldId id="270" r:id="rId4"/>
    <p:sldId id="336" r:id="rId5"/>
    <p:sldId id="260" r:id="rId6"/>
    <p:sldId id="261" r:id="rId7"/>
    <p:sldId id="293" r:id="rId8"/>
    <p:sldId id="296" r:id="rId9"/>
    <p:sldId id="297" r:id="rId10"/>
    <p:sldId id="279" r:id="rId11"/>
    <p:sldId id="337" r:id="rId12"/>
    <p:sldId id="338" r:id="rId13"/>
    <p:sldId id="271" r:id="rId14"/>
    <p:sldId id="269" r:id="rId15"/>
    <p:sldId id="294" r:id="rId16"/>
    <p:sldId id="334" r:id="rId17"/>
    <p:sldId id="272" r:id="rId18"/>
    <p:sldId id="273" r:id="rId19"/>
    <p:sldId id="335" r:id="rId20"/>
    <p:sldId id="274" r:id="rId21"/>
    <p:sldId id="275" r:id="rId22"/>
    <p:sldId id="341" r:id="rId23"/>
    <p:sldId id="405" r:id="rId24"/>
    <p:sldId id="351" r:id="rId25"/>
    <p:sldId id="350" r:id="rId26"/>
    <p:sldId id="378" r:id="rId27"/>
    <p:sldId id="347" r:id="rId28"/>
    <p:sldId id="379" r:id="rId29"/>
    <p:sldId id="357" r:id="rId30"/>
    <p:sldId id="352" r:id="rId31"/>
    <p:sldId id="380" r:id="rId32"/>
    <p:sldId id="361" r:id="rId33"/>
    <p:sldId id="406" r:id="rId34"/>
    <p:sldId id="363" r:id="rId35"/>
    <p:sldId id="364" r:id="rId36"/>
    <p:sldId id="368" r:id="rId37"/>
    <p:sldId id="387" r:id="rId38"/>
    <p:sldId id="353" r:id="rId39"/>
    <p:sldId id="390" r:id="rId40"/>
    <p:sldId id="371" r:id="rId41"/>
    <p:sldId id="400" r:id="rId42"/>
    <p:sldId id="404" r:id="rId43"/>
    <p:sldId id="403" r:id="rId44"/>
    <p:sldId id="407" r:id="rId45"/>
    <p:sldId id="286" r:id="rId46"/>
    <p:sldId id="301" r:id="rId47"/>
    <p:sldId id="302" r:id="rId48"/>
    <p:sldId id="331" r:id="rId49"/>
    <p:sldId id="323" r:id="rId50"/>
    <p:sldId id="332" r:id="rId51"/>
    <p:sldId id="289" r:id="rId52"/>
    <p:sldId id="290" r:id="rId53"/>
    <p:sldId id="266" r:id="rId54"/>
    <p:sldId id="408" r:id="rId55"/>
    <p:sldId id="276" r:id="rId56"/>
    <p:sldId id="268" r:id="rId57"/>
    <p:sldId id="264" r:id="rId58"/>
    <p:sldId id="333" r:id="rId59"/>
    <p:sldId id="401" r:id="rId60"/>
    <p:sldId id="402" r:id="rId61"/>
    <p:sldId id="291" r:id="rId62"/>
    <p:sldId id="28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36" autoAdjust="0"/>
  </p:normalViewPr>
  <p:slideViewPr>
    <p:cSldViewPr snapToGrid="0">
      <p:cViewPr varScale="1">
        <p:scale>
          <a:sx n="81" d="100"/>
          <a:sy n="81" d="100"/>
        </p:scale>
        <p:origin x="46" y="228"/>
      </p:cViewPr>
      <p:guideLst/>
    </p:cSldViewPr>
  </p:slideViewPr>
  <p:notesTextViewPr>
    <p:cViewPr>
      <p:scale>
        <a:sx n="1" d="1"/>
        <a:sy n="1" d="1"/>
      </p:scale>
      <p:origin x="0" y="0"/>
    </p:cViewPr>
  </p:notesTextViewPr>
  <p:sorterViewPr>
    <p:cViewPr>
      <p:scale>
        <a:sx n="100" d="100"/>
        <a:sy n="100" d="100"/>
      </p:scale>
      <p:origin x="0" y="-49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latin typeface="Arial" panose="020B0604020202020204" pitchFamily="34" charset="0"/>
                <a:cs typeface="Arial" panose="020B0604020202020204" pitchFamily="34" charset="0"/>
              </a:rPr>
              <a:t>Mean Flow Rates (mL/min)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Tommee Tippee Closer to Nature 0m+</c:v>
                </c:pt>
                <c:pt idx="1">
                  <c:v>Tommee Tippee Anti-colic 0m+</c:v>
                </c:pt>
                <c:pt idx="2">
                  <c:v>Similac Standard</c:v>
                </c:pt>
                <c:pt idx="3">
                  <c:v>Similac Slow</c:v>
                </c:pt>
                <c:pt idx="4">
                  <c:v>Similac Premature</c:v>
                </c:pt>
                <c:pt idx="5">
                  <c:v>Playtex Ventaire Full Sized</c:v>
                </c:pt>
                <c:pt idx="6">
                  <c:v>Playtex Ventaire Breastlike</c:v>
                </c:pt>
                <c:pt idx="7">
                  <c:v>Playtex Baby Naturalatch 0-3m</c:v>
                </c:pt>
                <c:pt idx="8">
                  <c:v>Philips Avent Natural First Flow</c:v>
                </c:pt>
                <c:pt idx="9">
                  <c:v>Philips Avent Natural 0m+</c:v>
                </c:pt>
                <c:pt idx="10">
                  <c:v>Philips Avent Anti-colic 0m+</c:v>
                </c:pt>
                <c:pt idx="11">
                  <c:v>nfant Labs Standard</c:v>
                </c:pt>
                <c:pt idx="12">
                  <c:v>nfant Labs Slow</c:v>
                </c:pt>
                <c:pt idx="13">
                  <c:v>nfant Labs Extra Slow</c:v>
                </c:pt>
                <c:pt idx="14">
                  <c:v>Medela Wide-Base Slow</c:v>
                </c:pt>
                <c:pt idx="15">
                  <c:v>Medala Calma</c:v>
                </c:pt>
                <c:pt idx="16">
                  <c:v>MAM Anti-colic 0m+</c:v>
                </c:pt>
                <c:pt idx="17">
                  <c:v>Gerber First Essentials 0m+</c:v>
                </c:pt>
                <c:pt idx="18">
                  <c:v>Evenflo Classic Slow</c:v>
                </c:pt>
                <c:pt idx="19">
                  <c:v>Enfamil Standard</c:v>
                </c:pt>
                <c:pt idx="20">
                  <c:v>Enfamil Slow</c:v>
                </c:pt>
                <c:pt idx="21">
                  <c:v>Enfamil Extra Slow</c:v>
                </c:pt>
                <c:pt idx="22">
                  <c:v>Dr.Brown's Ultra-Preemie</c:v>
                </c:pt>
                <c:pt idx="23">
                  <c:v>Dr.Brown's Preemie</c:v>
                </c:pt>
                <c:pt idx="24">
                  <c:v>Dr. Brown's Newborn</c:v>
                </c:pt>
                <c:pt idx="25">
                  <c:v>Dr. Brown's Level 1</c:v>
                </c:pt>
                <c:pt idx="26">
                  <c:v>Comotomo Slow</c:v>
                </c:pt>
              </c:strCache>
            </c:strRef>
          </c:cat>
          <c:val>
            <c:numRef>
              <c:f>Sheet1!$B$2:$B$28</c:f>
              <c:numCache>
                <c:formatCode>General</c:formatCode>
                <c:ptCount val="27"/>
                <c:pt idx="0">
                  <c:v>15.9</c:v>
                </c:pt>
                <c:pt idx="1">
                  <c:v>16.23</c:v>
                </c:pt>
                <c:pt idx="2">
                  <c:v>18.489999999999998</c:v>
                </c:pt>
                <c:pt idx="3">
                  <c:v>8.0399999999999991</c:v>
                </c:pt>
                <c:pt idx="4">
                  <c:v>19.170000000000002</c:v>
                </c:pt>
                <c:pt idx="5">
                  <c:v>7.35</c:v>
                </c:pt>
                <c:pt idx="6">
                  <c:v>7.37</c:v>
                </c:pt>
                <c:pt idx="7">
                  <c:v>9.4700000000000006</c:v>
                </c:pt>
                <c:pt idx="8">
                  <c:v>0.86</c:v>
                </c:pt>
                <c:pt idx="9">
                  <c:v>2.25</c:v>
                </c:pt>
                <c:pt idx="10">
                  <c:v>17.440000000000001</c:v>
                </c:pt>
                <c:pt idx="11">
                  <c:v>10.32</c:v>
                </c:pt>
                <c:pt idx="12">
                  <c:v>5.99</c:v>
                </c:pt>
                <c:pt idx="13">
                  <c:v>3.3</c:v>
                </c:pt>
                <c:pt idx="14">
                  <c:v>22.03</c:v>
                </c:pt>
                <c:pt idx="15">
                  <c:v>37.61</c:v>
                </c:pt>
                <c:pt idx="16">
                  <c:v>13.83</c:v>
                </c:pt>
                <c:pt idx="17">
                  <c:v>13.26</c:v>
                </c:pt>
                <c:pt idx="18">
                  <c:v>13.63</c:v>
                </c:pt>
                <c:pt idx="19">
                  <c:v>19.14</c:v>
                </c:pt>
                <c:pt idx="20">
                  <c:v>13.24</c:v>
                </c:pt>
                <c:pt idx="21">
                  <c:v>8.9600000000000009</c:v>
                </c:pt>
                <c:pt idx="22">
                  <c:v>4.92</c:v>
                </c:pt>
                <c:pt idx="23">
                  <c:v>7.22</c:v>
                </c:pt>
                <c:pt idx="24">
                  <c:v>9.93</c:v>
                </c:pt>
                <c:pt idx="25">
                  <c:v>13.31</c:v>
                </c:pt>
                <c:pt idx="26">
                  <c:v>9.76</c:v>
                </c:pt>
              </c:numCache>
            </c:numRef>
          </c:val>
          <c:extLst>
            <c:ext xmlns:c16="http://schemas.microsoft.com/office/drawing/2014/chart" uri="{C3380CC4-5D6E-409C-BE32-E72D297353CC}">
              <c16:uniqueId val="{00000000-4F6A-40F7-A292-ACDDA5772DB9}"/>
            </c:ext>
          </c:extLst>
        </c:ser>
        <c:dLbls>
          <c:dLblPos val="outEnd"/>
          <c:showLegendKey val="0"/>
          <c:showVal val="1"/>
          <c:showCatName val="0"/>
          <c:showSerName val="0"/>
          <c:showPercent val="0"/>
          <c:showBubbleSize val="0"/>
        </c:dLbls>
        <c:gapWidth val="182"/>
        <c:axId val="231919791"/>
        <c:axId val="231922703"/>
      </c:barChart>
      <c:catAx>
        <c:axId val="23191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1922703"/>
        <c:crosses val="autoZero"/>
        <c:auto val="1"/>
        <c:lblAlgn val="ctr"/>
        <c:lblOffset val="100"/>
        <c:noMultiLvlLbl val="0"/>
      </c:catAx>
      <c:valAx>
        <c:axId val="2319227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19197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latin typeface="Arial" panose="020B0604020202020204" pitchFamily="34" charset="0"/>
                <a:cs typeface="Arial" panose="020B0604020202020204" pitchFamily="34" charset="0"/>
              </a:rPr>
              <a:t>Mean Flow Rates (mL/min)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Tommee Tippee Closer to Nature 0m+</c:v>
                </c:pt>
                <c:pt idx="1">
                  <c:v>Tommee Tippee Anti-colic 0m+</c:v>
                </c:pt>
                <c:pt idx="2">
                  <c:v>Similac Standard</c:v>
                </c:pt>
                <c:pt idx="3">
                  <c:v>Similac Slow</c:v>
                </c:pt>
                <c:pt idx="4">
                  <c:v>Similac Premature</c:v>
                </c:pt>
                <c:pt idx="5">
                  <c:v>Playtex Ventaire Full Sized</c:v>
                </c:pt>
                <c:pt idx="6">
                  <c:v>Playtex Ventaire Breastlike</c:v>
                </c:pt>
                <c:pt idx="7">
                  <c:v>Playtex Baby Naturalatch 0-3m</c:v>
                </c:pt>
                <c:pt idx="8">
                  <c:v>Philips Avent Natural First Flow</c:v>
                </c:pt>
                <c:pt idx="9">
                  <c:v>Philips Avent Natural 0m+</c:v>
                </c:pt>
                <c:pt idx="10">
                  <c:v>Philips Avent Anti-colic 0m+</c:v>
                </c:pt>
                <c:pt idx="11">
                  <c:v>nfant Labs Standard</c:v>
                </c:pt>
                <c:pt idx="12">
                  <c:v>nfant Labs Slow</c:v>
                </c:pt>
                <c:pt idx="13">
                  <c:v>nfant Labs Extra Slow</c:v>
                </c:pt>
                <c:pt idx="14">
                  <c:v>Medela Wide-Base Slow</c:v>
                </c:pt>
                <c:pt idx="15">
                  <c:v>Medala Calma</c:v>
                </c:pt>
                <c:pt idx="16">
                  <c:v>MAM Anti-colic 0m+</c:v>
                </c:pt>
                <c:pt idx="17">
                  <c:v>Gerber First Essentials 0m+</c:v>
                </c:pt>
                <c:pt idx="18">
                  <c:v>Evenflo Classic Slow</c:v>
                </c:pt>
                <c:pt idx="19">
                  <c:v>Enfamil Standard</c:v>
                </c:pt>
                <c:pt idx="20">
                  <c:v>Enfamil Slow</c:v>
                </c:pt>
                <c:pt idx="21">
                  <c:v>Enfamil Extra Slow</c:v>
                </c:pt>
                <c:pt idx="22">
                  <c:v>Dr.Brown's Ultra-Preemie</c:v>
                </c:pt>
                <c:pt idx="23">
                  <c:v>Dr.Brown's Preemie</c:v>
                </c:pt>
                <c:pt idx="24">
                  <c:v>Dr. Brown's Newborn</c:v>
                </c:pt>
                <c:pt idx="25">
                  <c:v>Dr. Brown's Level 1</c:v>
                </c:pt>
                <c:pt idx="26">
                  <c:v>Comotomo Slow</c:v>
                </c:pt>
              </c:strCache>
            </c:strRef>
          </c:cat>
          <c:val>
            <c:numRef>
              <c:f>Sheet1!$B$2:$B$28</c:f>
              <c:numCache>
                <c:formatCode>General</c:formatCode>
                <c:ptCount val="27"/>
                <c:pt idx="0">
                  <c:v>15.9</c:v>
                </c:pt>
                <c:pt idx="1">
                  <c:v>16.23</c:v>
                </c:pt>
                <c:pt idx="2">
                  <c:v>18.489999999999998</c:v>
                </c:pt>
                <c:pt idx="3">
                  <c:v>8.0399999999999991</c:v>
                </c:pt>
                <c:pt idx="4">
                  <c:v>19.170000000000002</c:v>
                </c:pt>
                <c:pt idx="5">
                  <c:v>7.35</c:v>
                </c:pt>
                <c:pt idx="6">
                  <c:v>7.37</c:v>
                </c:pt>
                <c:pt idx="7">
                  <c:v>9.4700000000000006</c:v>
                </c:pt>
                <c:pt idx="8">
                  <c:v>0.86</c:v>
                </c:pt>
                <c:pt idx="9">
                  <c:v>2.25</c:v>
                </c:pt>
                <c:pt idx="10">
                  <c:v>17.440000000000001</c:v>
                </c:pt>
                <c:pt idx="11">
                  <c:v>10.32</c:v>
                </c:pt>
                <c:pt idx="12">
                  <c:v>5.99</c:v>
                </c:pt>
                <c:pt idx="13">
                  <c:v>3.3</c:v>
                </c:pt>
                <c:pt idx="14">
                  <c:v>22.03</c:v>
                </c:pt>
                <c:pt idx="15">
                  <c:v>37.61</c:v>
                </c:pt>
                <c:pt idx="16">
                  <c:v>13.83</c:v>
                </c:pt>
                <c:pt idx="17">
                  <c:v>13.26</c:v>
                </c:pt>
                <c:pt idx="18">
                  <c:v>13.63</c:v>
                </c:pt>
                <c:pt idx="19">
                  <c:v>19.14</c:v>
                </c:pt>
                <c:pt idx="20">
                  <c:v>13.24</c:v>
                </c:pt>
                <c:pt idx="21">
                  <c:v>8.9600000000000009</c:v>
                </c:pt>
                <c:pt idx="22">
                  <c:v>4.92</c:v>
                </c:pt>
                <c:pt idx="23">
                  <c:v>7.22</c:v>
                </c:pt>
                <c:pt idx="24">
                  <c:v>9.93</c:v>
                </c:pt>
                <c:pt idx="25">
                  <c:v>13.31</c:v>
                </c:pt>
                <c:pt idx="26">
                  <c:v>9.76</c:v>
                </c:pt>
              </c:numCache>
            </c:numRef>
          </c:val>
          <c:extLst>
            <c:ext xmlns:c16="http://schemas.microsoft.com/office/drawing/2014/chart" uri="{C3380CC4-5D6E-409C-BE32-E72D297353CC}">
              <c16:uniqueId val="{00000000-4F6A-40F7-A292-ACDDA5772DB9}"/>
            </c:ext>
          </c:extLst>
        </c:ser>
        <c:dLbls>
          <c:dLblPos val="outEnd"/>
          <c:showLegendKey val="0"/>
          <c:showVal val="1"/>
          <c:showCatName val="0"/>
          <c:showSerName val="0"/>
          <c:showPercent val="0"/>
          <c:showBubbleSize val="0"/>
        </c:dLbls>
        <c:gapWidth val="182"/>
        <c:axId val="231919791"/>
        <c:axId val="231922703"/>
      </c:barChart>
      <c:catAx>
        <c:axId val="23191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1922703"/>
        <c:crosses val="autoZero"/>
        <c:auto val="1"/>
        <c:lblAlgn val="ctr"/>
        <c:lblOffset val="100"/>
        <c:noMultiLvlLbl val="0"/>
      </c:catAx>
      <c:valAx>
        <c:axId val="2319227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19197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latin typeface="Arial" panose="020B0604020202020204" pitchFamily="34" charset="0"/>
                <a:cs typeface="Arial" panose="020B0604020202020204" pitchFamily="34" charset="0"/>
              </a:rPr>
              <a:t>Mean Flow Rates (mL/min)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Tommee Tippee Closer to Nature 0m+</c:v>
                </c:pt>
                <c:pt idx="1">
                  <c:v>Tommee Tippee Anti-colic 0m+</c:v>
                </c:pt>
                <c:pt idx="2">
                  <c:v>Similac Standard</c:v>
                </c:pt>
                <c:pt idx="3">
                  <c:v>Similac Slow</c:v>
                </c:pt>
                <c:pt idx="4">
                  <c:v>Similac Premature</c:v>
                </c:pt>
                <c:pt idx="5">
                  <c:v>Playtex Ventaire Full Sized</c:v>
                </c:pt>
                <c:pt idx="6">
                  <c:v>Playtex Ventaire Breastlike</c:v>
                </c:pt>
                <c:pt idx="7">
                  <c:v>Playtex Baby Naturalatch 0-3m</c:v>
                </c:pt>
                <c:pt idx="8">
                  <c:v>Philips Avent Natural First Flow</c:v>
                </c:pt>
                <c:pt idx="9">
                  <c:v>Philips Avent Natural 0m+</c:v>
                </c:pt>
                <c:pt idx="10">
                  <c:v>Philips Avent Anti-colic 0m+</c:v>
                </c:pt>
                <c:pt idx="11">
                  <c:v>nfant Labs Standard</c:v>
                </c:pt>
                <c:pt idx="12">
                  <c:v>nfant Labs Slow</c:v>
                </c:pt>
                <c:pt idx="13">
                  <c:v>nfant Labs Extra Slow</c:v>
                </c:pt>
                <c:pt idx="14">
                  <c:v>Medela Wide-Base Slow</c:v>
                </c:pt>
                <c:pt idx="15">
                  <c:v>Medala Calma</c:v>
                </c:pt>
                <c:pt idx="16">
                  <c:v>MAM Anti-colic 0m+</c:v>
                </c:pt>
                <c:pt idx="17">
                  <c:v>Gerber First Essentials 0m+</c:v>
                </c:pt>
                <c:pt idx="18">
                  <c:v>Evenflo Classic Slow</c:v>
                </c:pt>
                <c:pt idx="19">
                  <c:v>Enfamil Standard</c:v>
                </c:pt>
                <c:pt idx="20">
                  <c:v>Enfamil Slow</c:v>
                </c:pt>
                <c:pt idx="21">
                  <c:v>Enfamil Extra Slow</c:v>
                </c:pt>
                <c:pt idx="22">
                  <c:v>Dr.Brown's Ultra-Preemie</c:v>
                </c:pt>
                <c:pt idx="23">
                  <c:v>Dr.Brown's Preemie</c:v>
                </c:pt>
                <c:pt idx="24">
                  <c:v>Dr. Brown's Newborn</c:v>
                </c:pt>
                <c:pt idx="25">
                  <c:v>Dr. Brown's Level 1</c:v>
                </c:pt>
                <c:pt idx="26">
                  <c:v>Comotomo Slow</c:v>
                </c:pt>
              </c:strCache>
            </c:strRef>
          </c:cat>
          <c:val>
            <c:numRef>
              <c:f>Sheet1!$B$2:$B$28</c:f>
              <c:numCache>
                <c:formatCode>General</c:formatCode>
                <c:ptCount val="27"/>
                <c:pt idx="0">
                  <c:v>15.9</c:v>
                </c:pt>
                <c:pt idx="1">
                  <c:v>16.23</c:v>
                </c:pt>
                <c:pt idx="2">
                  <c:v>18.489999999999998</c:v>
                </c:pt>
                <c:pt idx="3">
                  <c:v>8.0399999999999991</c:v>
                </c:pt>
                <c:pt idx="4">
                  <c:v>19.170000000000002</c:v>
                </c:pt>
                <c:pt idx="5">
                  <c:v>7.35</c:v>
                </c:pt>
                <c:pt idx="6">
                  <c:v>7.37</c:v>
                </c:pt>
                <c:pt idx="7">
                  <c:v>9.4700000000000006</c:v>
                </c:pt>
                <c:pt idx="8">
                  <c:v>0.86</c:v>
                </c:pt>
                <c:pt idx="9">
                  <c:v>2.25</c:v>
                </c:pt>
                <c:pt idx="10">
                  <c:v>17.440000000000001</c:v>
                </c:pt>
                <c:pt idx="11">
                  <c:v>10.32</c:v>
                </c:pt>
                <c:pt idx="12">
                  <c:v>5.99</c:v>
                </c:pt>
                <c:pt idx="13">
                  <c:v>3.3</c:v>
                </c:pt>
                <c:pt idx="14">
                  <c:v>22.03</c:v>
                </c:pt>
                <c:pt idx="15">
                  <c:v>37.61</c:v>
                </c:pt>
                <c:pt idx="16">
                  <c:v>13.83</c:v>
                </c:pt>
                <c:pt idx="17">
                  <c:v>13.26</c:v>
                </c:pt>
                <c:pt idx="18">
                  <c:v>13.63</c:v>
                </c:pt>
                <c:pt idx="19">
                  <c:v>19.14</c:v>
                </c:pt>
                <c:pt idx="20">
                  <c:v>13.24</c:v>
                </c:pt>
                <c:pt idx="21">
                  <c:v>8.9600000000000009</c:v>
                </c:pt>
                <c:pt idx="22">
                  <c:v>4.92</c:v>
                </c:pt>
                <c:pt idx="23">
                  <c:v>7.22</c:v>
                </c:pt>
                <c:pt idx="24">
                  <c:v>9.93</c:v>
                </c:pt>
                <c:pt idx="25">
                  <c:v>13.31</c:v>
                </c:pt>
                <c:pt idx="26">
                  <c:v>9.76</c:v>
                </c:pt>
              </c:numCache>
            </c:numRef>
          </c:val>
          <c:extLst>
            <c:ext xmlns:c16="http://schemas.microsoft.com/office/drawing/2014/chart" uri="{C3380CC4-5D6E-409C-BE32-E72D297353CC}">
              <c16:uniqueId val="{00000000-4F6A-40F7-A292-ACDDA5772DB9}"/>
            </c:ext>
          </c:extLst>
        </c:ser>
        <c:dLbls>
          <c:dLblPos val="outEnd"/>
          <c:showLegendKey val="0"/>
          <c:showVal val="1"/>
          <c:showCatName val="0"/>
          <c:showSerName val="0"/>
          <c:showPercent val="0"/>
          <c:showBubbleSize val="0"/>
        </c:dLbls>
        <c:gapWidth val="182"/>
        <c:axId val="231919791"/>
        <c:axId val="231922703"/>
      </c:barChart>
      <c:catAx>
        <c:axId val="23191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1922703"/>
        <c:crosses val="autoZero"/>
        <c:auto val="1"/>
        <c:lblAlgn val="ctr"/>
        <c:lblOffset val="100"/>
        <c:noMultiLvlLbl val="0"/>
      </c:catAx>
      <c:valAx>
        <c:axId val="2319227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19197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Coefficient of Variation (SD/mean)</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8-93CC-471E-B881-58EA91D1FABD}"/>
              </c:ext>
            </c:extLst>
          </c:dPt>
          <c:dPt>
            <c:idx val="1"/>
            <c:invertIfNegative val="0"/>
            <c:bubble3D val="0"/>
            <c:spPr>
              <a:solidFill>
                <a:srgbClr val="FF0000"/>
              </a:solidFill>
              <a:ln>
                <a:noFill/>
              </a:ln>
              <a:effectLst/>
            </c:spPr>
            <c:extLst>
              <c:ext xmlns:c16="http://schemas.microsoft.com/office/drawing/2014/chart" uri="{C3380CC4-5D6E-409C-BE32-E72D297353CC}">
                <c16:uniqueId val="{0000001A-93CC-471E-B881-58EA91D1FABD}"/>
              </c:ext>
            </c:extLst>
          </c:dPt>
          <c:dPt>
            <c:idx val="2"/>
            <c:invertIfNegative val="0"/>
            <c:bubble3D val="0"/>
            <c:spPr>
              <a:solidFill>
                <a:schemeClr val="tx1"/>
              </a:solidFill>
              <a:ln>
                <a:noFill/>
              </a:ln>
              <a:effectLst/>
            </c:spPr>
            <c:extLst>
              <c:ext xmlns:c16="http://schemas.microsoft.com/office/drawing/2014/chart" uri="{C3380CC4-5D6E-409C-BE32-E72D297353CC}">
                <c16:uniqueId val="{0000000C-93CC-471E-B881-58EA91D1FABD}"/>
              </c:ext>
            </c:extLst>
          </c:dPt>
          <c:dPt>
            <c:idx val="3"/>
            <c:invertIfNegative val="0"/>
            <c:bubble3D val="0"/>
            <c:spPr>
              <a:solidFill>
                <a:schemeClr val="tx1"/>
              </a:solidFill>
              <a:ln>
                <a:noFill/>
              </a:ln>
              <a:effectLst/>
            </c:spPr>
            <c:extLst>
              <c:ext xmlns:c16="http://schemas.microsoft.com/office/drawing/2014/chart" uri="{C3380CC4-5D6E-409C-BE32-E72D297353CC}">
                <c16:uniqueId val="{0000000B-93CC-471E-B881-58EA91D1FABD}"/>
              </c:ext>
            </c:extLst>
          </c:dPt>
          <c:dPt>
            <c:idx val="4"/>
            <c:invertIfNegative val="0"/>
            <c:bubble3D val="0"/>
            <c:spPr>
              <a:solidFill>
                <a:srgbClr val="FF0000"/>
              </a:solidFill>
              <a:ln>
                <a:noFill/>
              </a:ln>
              <a:effectLst/>
            </c:spPr>
            <c:extLst>
              <c:ext xmlns:c16="http://schemas.microsoft.com/office/drawing/2014/chart" uri="{C3380CC4-5D6E-409C-BE32-E72D297353CC}">
                <c16:uniqueId val="{00000019-93CC-471E-B881-58EA91D1FABD}"/>
              </c:ext>
            </c:extLst>
          </c:dPt>
          <c:dPt>
            <c:idx val="5"/>
            <c:invertIfNegative val="0"/>
            <c:bubble3D val="0"/>
            <c:spPr>
              <a:solidFill>
                <a:srgbClr val="FF0000"/>
              </a:solidFill>
              <a:ln>
                <a:noFill/>
              </a:ln>
              <a:effectLst/>
            </c:spPr>
            <c:extLst>
              <c:ext xmlns:c16="http://schemas.microsoft.com/office/drawing/2014/chart" uri="{C3380CC4-5D6E-409C-BE32-E72D297353CC}">
                <c16:uniqueId val="{00000018-93CC-471E-B881-58EA91D1FABD}"/>
              </c:ext>
            </c:extLst>
          </c:dPt>
          <c:dPt>
            <c:idx val="6"/>
            <c:invertIfNegative val="0"/>
            <c:bubble3D val="0"/>
            <c:spPr>
              <a:solidFill>
                <a:srgbClr val="FF0000"/>
              </a:solidFill>
              <a:ln>
                <a:noFill/>
              </a:ln>
              <a:effectLst/>
            </c:spPr>
            <c:extLst>
              <c:ext xmlns:c16="http://schemas.microsoft.com/office/drawing/2014/chart" uri="{C3380CC4-5D6E-409C-BE32-E72D297353CC}">
                <c16:uniqueId val="{00000017-93CC-471E-B881-58EA91D1FABD}"/>
              </c:ext>
            </c:extLst>
          </c:dPt>
          <c:dPt>
            <c:idx val="7"/>
            <c:invertIfNegative val="0"/>
            <c:bubble3D val="0"/>
            <c:spPr>
              <a:solidFill>
                <a:srgbClr val="FF0000"/>
              </a:solidFill>
              <a:ln>
                <a:noFill/>
              </a:ln>
              <a:effectLst/>
            </c:spPr>
            <c:extLst>
              <c:ext xmlns:c16="http://schemas.microsoft.com/office/drawing/2014/chart" uri="{C3380CC4-5D6E-409C-BE32-E72D297353CC}">
                <c16:uniqueId val="{00000016-93CC-471E-B881-58EA91D1FABD}"/>
              </c:ext>
            </c:extLst>
          </c:dPt>
          <c:dPt>
            <c:idx val="8"/>
            <c:invertIfNegative val="0"/>
            <c:bubble3D val="0"/>
            <c:spPr>
              <a:solidFill>
                <a:schemeClr val="tx1"/>
              </a:solidFill>
              <a:ln>
                <a:noFill/>
              </a:ln>
              <a:effectLst/>
            </c:spPr>
            <c:extLst>
              <c:ext xmlns:c16="http://schemas.microsoft.com/office/drawing/2014/chart" uri="{C3380CC4-5D6E-409C-BE32-E72D297353CC}">
                <c16:uniqueId val="{0000000A-93CC-471E-B881-58EA91D1FABD}"/>
              </c:ext>
            </c:extLst>
          </c:dPt>
          <c:dPt>
            <c:idx val="9"/>
            <c:invertIfNegative val="0"/>
            <c:bubble3D val="0"/>
            <c:spPr>
              <a:solidFill>
                <a:srgbClr val="FF0000"/>
              </a:solidFill>
              <a:ln>
                <a:noFill/>
              </a:ln>
              <a:effectLst/>
            </c:spPr>
            <c:extLst>
              <c:ext xmlns:c16="http://schemas.microsoft.com/office/drawing/2014/chart" uri="{C3380CC4-5D6E-409C-BE32-E72D297353CC}">
                <c16:uniqueId val="{00000015-93CC-471E-B881-58EA91D1FABD}"/>
              </c:ext>
            </c:extLst>
          </c:dPt>
          <c:dPt>
            <c:idx val="10"/>
            <c:invertIfNegative val="0"/>
            <c:bubble3D val="0"/>
            <c:spPr>
              <a:solidFill>
                <a:srgbClr val="00B050"/>
              </a:solidFill>
              <a:ln>
                <a:noFill/>
              </a:ln>
              <a:effectLst/>
            </c:spPr>
            <c:extLst>
              <c:ext xmlns:c16="http://schemas.microsoft.com/office/drawing/2014/chart" uri="{C3380CC4-5D6E-409C-BE32-E72D297353CC}">
                <c16:uniqueId val="{00000007-93CC-471E-B881-58EA91D1FABD}"/>
              </c:ext>
            </c:extLst>
          </c:dPt>
          <c:dPt>
            <c:idx val="11"/>
            <c:invertIfNegative val="0"/>
            <c:bubble3D val="0"/>
            <c:spPr>
              <a:solidFill>
                <a:srgbClr val="00B050"/>
              </a:solidFill>
              <a:ln>
                <a:noFill/>
              </a:ln>
              <a:effectLst/>
            </c:spPr>
            <c:extLst>
              <c:ext xmlns:c16="http://schemas.microsoft.com/office/drawing/2014/chart" uri="{C3380CC4-5D6E-409C-BE32-E72D297353CC}">
                <c16:uniqueId val="{00000006-93CC-471E-B881-58EA91D1FABD}"/>
              </c:ext>
            </c:extLst>
          </c:dPt>
          <c:dPt>
            <c:idx val="12"/>
            <c:invertIfNegative val="0"/>
            <c:bubble3D val="0"/>
            <c:spPr>
              <a:solidFill>
                <a:srgbClr val="00B050"/>
              </a:solidFill>
              <a:ln>
                <a:noFill/>
              </a:ln>
              <a:effectLst/>
            </c:spPr>
            <c:extLst>
              <c:ext xmlns:c16="http://schemas.microsoft.com/office/drawing/2014/chart" uri="{C3380CC4-5D6E-409C-BE32-E72D297353CC}">
                <c16:uniqueId val="{00000005-93CC-471E-B881-58EA91D1FABD}"/>
              </c:ext>
            </c:extLst>
          </c:dPt>
          <c:dPt>
            <c:idx val="13"/>
            <c:invertIfNegative val="0"/>
            <c:bubble3D val="0"/>
            <c:spPr>
              <a:solidFill>
                <a:srgbClr val="FF0000"/>
              </a:solidFill>
              <a:ln>
                <a:noFill/>
              </a:ln>
              <a:effectLst/>
            </c:spPr>
            <c:extLst>
              <c:ext xmlns:c16="http://schemas.microsoft.com/office/drawing/2014/chart" uri="{C3380CC4-5D6E-409C-BE32-E72D297353CC}">
                <c16:uniqueId val="{00000014-93CC-471E-B881-58EA91D1FABD}"/>
              </c:ext>
            </c:extLst>
          </c:dPt>
          <c:dPt>
            <c:idx val="14"/>
            <c:invertIfNegative val="0"/>
            <c:bubble3D val="0"/>
            <c:spPr>
              <a:solidFill>
                <a:srgbClr val="FF0000"/>
              </a:solidFill>
              <a:ln>
                <a:noFill/>
              </a:ln>
              <a:effectLst/>
            </c:spPr>
            <c:extLst>
              <c:ext xmlns:c16="http://schemas.microsoft.com/office/drawing/2014/chart" uri="{C3380CC4-5D6E-409C-BE32-E72D297353CC}">
                <c16:uniqueId val="{00000013-93CC-471E-B881-58EA91D1FABD}"/>
              </c:ext>
            </c:extLst>
          </c:dPt>
          <c:dPt>
            <c:idx val="15"/>
            <c:invertIfNegative val="0"/>
            <c:bubble3D val="0"/>
            <c:spPr>
              <a:solidFill>
                <a:srgbClr val="00B050"/>
              </a:solidFill>
              <a:ln>
                <a:noFill/>
              </a:ln>
              <a:effectLst/>
            </c:spPr>
            <c:extLst>
              <c:ext xmlns:c16="http://schemas.microsoft.com/office/drawing/2014/chart" uri="{C3380CC4-5D6E-409C-BE32-E72D297353CC}">
                <c16:uniqueId val="{00000004-93CC-471E-B881-58EA91D1FABD}"/>
              </c:ext>
            </c:extLst>
          </c:dPt>
          <c:dPt>
            <c:idx val="16"/>
            <c:invertIfNegative val="0"/>
            <c:bubble3D val="0"/>
            <c:spPr>
              <a:solidFill>
                <a:srgbClr val="00B050"/>
              </a:solidFill>
              <a:ln>
                <a:noFill/>
              </a:ln>
              <a:effectLst/>
            </c:spPr>
            <c:extLst>
              <c:ext xmlns:c16="http://schemas.microsoft.com/office/drawing/2014/chart" uri="{C3380CC4-5D6E-409C-BE32-E72D297353CC}">
                <c16:uniqueId val="{00000003-93CC-471E-B881-58EA91D1FABD}"/>
              </c:ext>
            </c:extLst>
          </c:dPt>
          <c:dPt>
            <c:idx val="17"/>
            <c:invertIfNegative val="0"/>
            <c:bubble3D val="0"/>
            <c:spPr>
              <a:solidFill>
                <a:srgbClr val="FF0000"/>
              </a:solidFill>
              <a:ln>
                <a:noFill/>
              </a:ln>
              <a:effectLst/>
            </c:spPr>
            <c:extLst>
              <c:ext xmlns:c16="http://schemas.microsoft.com/office/drawing/2014/chart" uri="{C3380CC4-5D6E-409C-BE32-E72D297353CC}">
                <c16:uniqueId val="{00000011-93CC-471E-B881-58EA91D1FABD}"/>
              </c:ext>
            </c:extLst>
          </c:dPt>
          <c:dPt>
            <c:idx val="18"/>
            <c:invertIfNegative val="0"/>
            <c:bubble3D val="0"/>
            <c:spPr>
              <a:solidFill>
                <a:srgbClr val="FF0000"/>
              </a:solidFill>
              <a:ln>
                <a:noFill/>
              </a:ln>
              <a:effectLst/>
            </c:spPr>
            <c:extLst>
              <c:ext xmlns:c16="http://schemas.microsoft.com/office/drawing/2014/chart" uri="{C3380CC4-5D6E-409C-BE32-E72D297353CC}">
                <c16:uniqueId val="{00000010-93CC-471E-B881-58EA91D1FABD}"/>
              </c:ext>
            </c:extLst>
          </c:dPt>
          <c:dPt>
            <c:idx val="19"/>
            <c:invertIfNegative val="0"/>
            <c:bubble3D val="0"/>
            <c:spPr>
              <a:solidFill>
                <a:srgbClr val="00B050"/>
              </a:solidFill>
              <a:ln>
                <a:noFill/>
              </a:ln>
              <a:effectLst/>
            </c:spPr>
            <c:extLst>
              <c:ext xmlns:c16="http://schemas.microsoft.com/office/drawing/2014/chart" uri="{C3380CC4-5D6E-409C-BE32-E72D297353CC}">
                <c16:uniqueId val="{00000002-93CC-471E-B881-58EA91D1FABD}"/>
              </c:ext>
            </c:extLst>
          </c:dPt>
          <c:dPt>
            <c:idx val="20"/>
            <c:invertIfNegative val="0"/>
            <c:bubble3D val="0"/>
            <c:spPr>
              <a:solidFill>
                <a:srgbClr val="FF0000"/>
              </a:solidFill>
              <a:ln>
                <a:noFill/>
              </a:ln>
              <a:effectLst/>
            </c:spPr>
            <c:extLst>
              <c:ext xmlns:c16="http://schemas.microsoft.com/office/drawing/2014/chart" uri="{C3380CC4-5D6E-409C-BE32-E72D297353CC}">
                <c16:uniqueId val="{0000000F-93CC-471E-B881-58EA91D1FABD}"/>
              </c:ext>
            </c:extLst>
          </c:dPt>
          <c:dPt>
            <c:idx val="21"/>
            <c:invertIfNegative val="0"/>
            <c:bubble3D val="0"/>
            <c:spPr>
              <a:solidFill>
                <a:schemeClr val="tx1"/>
              </a:solidFill>
              <a:ln>
                <a:noFill/>
              </a:ln>
              <a:effectLst/>
            </c:spPr>
            <c:extLst>
              <c:ext xmlns:c16="http://schemas.microsoft.com/office/drawing/2014/chart" uri="{C3380CC4-5D6E-409C-BE32-E72D297353CC}">
                <c16:uniqueId val="{00000009-93CC-471E-B881-58EA91D1FABD}"/>
              </c:ext>
            </c:extLst>
          </c:dPt>
          <c:dPt>
            <c:idx val="22"/>
            <c:invertIfNegative val="0"/>
            <c:bubble3D val="0"/>
            <c:spPr>
              <a:solidFill>
                <a:srgbClr val="FF0000"/>
              </a:solidFill>
              <a:ln>
                <a:noFill/>
              </a:ln>
              <a:effectLst/>
            </c:spPr>
            <c:extLst>
              <c:ext xmlns:c16="http://schemas.microsoft.com/office/drawing/2014/chart" uri="{C3380CC4-5D6E-409C-BE32-E72D297353CC}">
                <c16:uniqueId val="{00000012-93CC-471E-B881-58EA91D1FABD}"/>
              </c:ext>
            </c:extLst>
          </c:dPt>
          <c:dPt>
            <c:idx val="23"/>
            <c:invertIfNegative val="0"/>
            <c:bubble3D val="0"/>
            <c:spPr>
              <a:solidFill>
                <a:srgbClr val="FF0000"/>
              </a:solidFill>
              <a:ln>
                <a:noFill/>
              </a:ln>
              <a:effectLst/>
            </c:spPr>
            <c:extLst>
              <c:ext xmlns:c16="http://schemas.microsoft.com/office/drawing/2014/chart" uri="{C3380CC4-5D6E-409C-BE32-E72D297353CC}">
                <c16:uniqueId val="{0000000E-93CC-471E-B881-58EA91D1FABD}"/>
              </c:ext>
            </c:extLst>
          </c:dPt>
          <c:dPt>
            <c:idx val="24"/>
            <c:invertIfNegative val="0"/>
            <c:bubble3D val="0"/>
            <c:spPr>
              <a:solidFill>
                <a:srgbClr val="00B050"/>
              </a:solidFill>
              <a:ln>
                <a:noFill/>
              </a:ln>
              <a:effectLst/>
            </c:spPr>
            <c:extLst>
              <c:ext xmlns:c16="http://schemas.microsoft.com/office/drawing/2014/chart" uri="{C3380CC4-5D6E-409C-BE32-E72D297353CC}">
                <c16:uniqueId val="{00000001-93CC-471E-B881-58EA91D1FABD}"/>
              </c:ext>
            </c:extLst>
          </c:dPt>
          <c:dPt>
            <c:idx val="25"/>
            <c:invertIfNegative val="0"/>
            <c:bubble3D val="0"/>
            <c:spPr>
              <a:solidFill>
                <a:srgbClr val="00B050"/>
              </a:solidFill>
              <a:ln>
                <a:noFill/>
              </a:ln>
              <a:effectLst/>
            </c:spPr>
            <c:extLst>
              <c:ext xmlns:c16="http://schemas.microsoft.com/office/drawing/2014/chart" uri="{C3380CC4-5D6E-409C-BE32-E72D297353CC}">
                <c16:uniqueId val="{00000000-93CC-471E-B881-58EA91D1FABD}"/>
              </c:ext>
            </c:extLst>
          </c:dPt>
          <c:dPt>
            <c:idx val="26"/>
            <c:invertIfNegative val="0"/>
            <c:bubble3D val="0"/>
            <c:spPr>
              <a:solidFill>
                <a:srgbClr val="FF0000"/>
              </a:solidFill>
              <a:ln>
                <a:noFill/>
              </a:ln>
              <a:effectLst/>
            </c:spPr>
            <c:extLst>
              <c:ext xmlns:c16="http://schemas.microsoft.com/office/drawing/2014/chart" uri="{C3380CC4-5D6E-409C-BE32-E72D297353CC}">
                <c16:uniqueId val="{0000000D-93CC-471E-B881-58EA91D1FABD}"/>
              </c:ext>
            </c:extLst>
          </c:dPt>
          <c:dLbls>
            <c:dLbl>
              <c:idx val="8"/>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CC-471E-B881-58EA91D1FA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Tommee Tippee Closer to Nature 0m+</c:v>
                </c:pt>
                <c:pt idx="1">
                  <c:v>Tommee Tippee Anti-colic 0m+</c:v>
                </c:pt>
                <c:pt idx="2">
                  <c:v>Similac Standard</c:v>
                </c:pt>
                <c:pt idx="3">
                  <c:v>Similac Slow</c:v>
                </c:pt>
                <c:pt idx="4">
                  <c:v>Similac Premature</c:v>
                </c:pt>
                <c:pt idx="5">
                  <c:v>Playtex Ventaire Full Sized</c:v>
                </c:pt>
                <c:pt idx="6">
                  <c:v>Playtex Ventaire Breastlike</c:v>
                </c:pt>
                <c:pt idx="7">
                  <c:v>Playtex Baby Naturalatch 0-3m</c:v>
                </c:pt>
                <c:pt idx="8">
                  <c:v>Philips Avent Natural First Flow</c:v>
                </c:pt>
                <c:pt idx="9">
                  <c:v>Philips Avent Natural 0m+</c:v>
                </c:pt>
                <c:pt idx="10">
                  <c:v>Philips Avent Anti-colic 0m+</c:v>
                </c:pt>
                <c:pt idx="11">
                  <c:v>nfant Labs Standard</c:v>
                </c:pt>
                <c:pt idx="12">
                  <c:v>nfant Labs Slow</c:v>
                </c:pt>
                <c:pt idx="13">
                  <c:v>nfant Labs Extra Slow</c:v>
                </c:pt>
                <c:pt idx="14">
                  <c:v>Medela Wide-Base Slow</c:v>
                </c:pt>
                <c:pt idx="15">
                  <c:v>Medela Calma</c:v>
                </c:pt>
                <c:pt idx="16">
                  <c:v>MAM Anti-colic 0m+</c:v>
                </c:pt>
                <c:pt idx="17">
                  <c:v>Gerber First Essentials 0m+</c:v>
                </c:pt>
                <c:pt idx="18">
                  <c:v>Evenflo Classic Slow</c:v>
                </c:pt>
                <c:pt idx="19">
                  <c:v>Enfamil Standard</c:v>
                </c:pt>
                <c:pt idx="20">
                  <c:v>Enfamil Slow</c:v>
                </c:pt>
                <c:pt idx="21">
                  <c:v>Enfamil Extra Slow</c:v>
                </c:pt>
                <c:pt idx="22">
                  <c:v>Dr.Brown's Ultra-Preemie</c:v>
                </c:pt>
                <c:pt idx="23">
                  <c:v>Dr.Brown's Preemie</c:v>
                </c:pt>
                <c:pt idx="24">
                  <c:v>Dr. Brown's Newborn</c:v>
                </c:pt>
                <c:pt idx="25">
                  <c:v>Dr. Brown's Level 1</c:v>
                </c:pt>
                <c:pt idx="26">
                  <c:v>Comotomo Slow</c:v>
                </c:pt>
              </c:strCache>
            </c:strRef>
          </c:cat>
          <c:val>
            <c:numRef>
              <c:f>Sheet1!$B$2:$B$28</c:f>
              <c:numCache>
                <c:formatCode>General</c:formatCode>
                <c:ptCount val="27"/>
                <c:pt idx="0">
                  <c:v>0.05</c:v>
                </c:pt>
                <c:pt idx="1">
                  <c:v>0.15</c:v>
                </c:pt>
                <c:pt idx="2">
                  <c:v>0.21</c:v>
                </c:pt>
                <c:pt idx="3">
                  <c:v>0.21</c:v>
                </c:pt>
                <c:pt idx="4">
                  <c:v>0.19</c:v>
                </c:pt>
                <c:pt idx="5">
                  <c:v>0.17</c:v>
                </c:pt>
                <c:pt idx="6">
                  <c:v>0.16</c:v>
                </c:pt>
                <c:pt idx="7">
                  <c:v>0.15</c:v>
                </c:pt>
                <c:pt idx="8">
                  <c:v>0.35</c:v>
                </c:pt>
                <c:pt idx="9">
                  <c:v>0.19</c:v>
                </c:pt>
                <c:pt idx="10">
                  <c:v>0.04</c:v>
                </c:pt>
                <c:pt idx="11">
                  <c:v>7.0000000000000007E-2</c:v>
                </c:pt>
                <c:pt idx="12">
                  <c:v>0.06</c:v>
                </c:pt>
                <c:pt idx="13">
                  <c:v>0.12</c:v>
                </c:pt>
                <c:pt idx="14">
                  <c:v>0.11</c:v>
                </c:pt>
                <c:pt idx="15">
                  <c:v>0.03</c:v>
                </c:pt>
                <c:pt idx="16">
                  <c:v>0.04</c:v>
                </c:pt>
                <c:pt idx="17">
                  <c:v>0.18</c:v>
                </c:pt>
                <c:pt idx="18">
                  <c:v>0.19</c:v>
                </c:pt>
                <c:pt idx="19">
                  <c:v>0.09</c:v>
                </c:pt>
                <c:pt idx="20">
                  <c:v>0.17</c:v>
                </c:pt>
                <c:pt idx="21">
                  <c:v>0.24</c:v>
                </c:pt>
                <c:pt idx="22">
                  <c:v>0.1</c:v>
                </c:pt>
                <c:pt idx="23">
                  <c:v>0.14000000000000001</c:v>
                </c:pt>
                <c:pt idx="24">
                  <c:v>0.06</c:v>
                </c:pt>
                <c:pt idx="25">
                  <c:v>0.08</c:v>
                </c:pt>
                <c:pt idx="26">
                  <c:v>0.17</c:v>
                </c:pt>
              </c:numCache>
            </c:numRef>
          </c:val>
          <c:extLst>
            <c:ext xmlns:c16="http://schemas.microsoft.com/office/drawing/2014/chart" uri="{C3380CC4-5D6E-409C-BE32-E72D297353CC}">
              <c16:uniqueId val="{00000000-4F6A-40F7-A292-ACDDA5772DB9}"/>
            </c:ext>
          </c:extLst>
        </c:ser>
        <c:dLbls>
          <c:dLblPos val="outEnd"/>
          <c:showLegendKey val="0"/>
          <c:showVal val="1"/>
          <c:showCatName val="0"/>
          <c:showSerName val="0"/>
          <c:showPercent val="0"/>
          <c:showBubbleSize val="0"/>
        </c:dLbls>
        <c:gapWidth val="182"/>
        <c:axId val="231919791"/>
        <c:axId val="231922703"/>
      </c:barChart>
      <c:catAx>
        <c:axId val="23191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1922703"/>
        <c:crosses val="autoZero"/>
        <c:auto val="1"/>
        <c:lblAlgn val="ctr"/>
        <c:lblOffset val="100"/>
        <c:noMultiLvlLbl val="0"/>
      </c:catAx>
      <c:valAx>
        <c:axId val="231922703"/>
        <c:scaling>
          <c:orientation val="minMax"/>
          <c:max val="0.3500000000000000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19197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E06E6-B57E-4758-9434-1AAA87FB58A6}"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995CA-40D1-45E2-9D79-DF8A2ADB6AC4}" type="slidenum">
              <a:rPr lang="en-US" smtClean="0"/>
              <a:t>‹#›</a:t>
            </a:fld>
            <a:endParaRPr lang="en-US"/>
          </a:p>
        </p:txBody>
      </p:sp>
    </p:spTree>
    <p:extLst>
      <p:ext uri="{BB962C8B-B14F-4D97-AF65-F5344CB8AC3E}">
        <p14:creationId xmlns:p14="http://schemas.microsoft.com/office/powerpoint/2010/main" val="1276014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inviting me to give this talk today. I am so honored to have so many people join us. One of the reasons why I am so passionate about this work and why I enjoy it so much is because it is involves working with parents and babies as well as healthcare professionals from a variety of different disciplines, many of whom are joining today. We have nurses, nurse practitioners, physicians, speech-language pathologists, occupational therapists, physical therapists, lactation consultants, psychiatry and mental health professionals, social workers, physiotherapists, doulas, and midwives. </a:t>
            </a:r>
          </a:p>
        </p:txBody>
      </p:sp>
      <p:sp>
        <p:nvSpPr>
          <p:cNvPr id="4" name="Slide Number Placeholder 3"/>
          <p:cNvSpPr>
            <a:spLocks noGrp="1"/>
          </p:cNvSpPr>
          <p:nvPr>
            <p:ph type="sldNum" sz="quarter" idx="5"/>
          </p:nvPr>
        </p:nvSpPr>
        <p:spPr/>
        <p:txBody>
          <a:bodyPr/>
          <a:lstStyle/>
          <a:p>
            <a:fld id="{ABE995CA-40D1-45E2-9D79-DF8A2ADB6AC4}" type="slidenum">
              <a:rPr lang="en-US" smtClean="0"/>
              <a:t>1</a:t>
            </a:fld>
            <a:endParaRPr lang="en-US"/>
          </a:p>
        </p:txBody>
      </p:sp>
    </p:spTree>
    <p:extLst>
      <p:ext uri="{BB962C8B-B14F-4D97-AF65-F5344CB8AC3E}">
        <p14:creationId xmlns:p14="http://schemas.microsoft.com/office/powerpoint/2010/main" val="1770254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C3DD6-0924-4CBB-910C-B900C99557B9}" type="slidenum">
              <a:rPr lang="en-US" smtClean="0"/>
              <a:t>26</a:t>
            </a:fld>
            <a:endParaRPr lang="en-US"/>
          </a:p>
        </p:txBody>
      </p:sp>
    </p:spTree>
    <p:extLst>
      <p:ext uri="{BB962C8B-B14F-4D97-AF65-F5344CB8AC3E}">
        <p14:creationId xmlns:p14="http://schemas.microsoft.com/office/powerpoint/2010/main" val="35845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995CA-40D1-45E2-9D79-DF8A2ADB6AC4}" type="slidenum">
              <a:rPr lang="en-US" smtClean="0"/>
              <a:t>43</a:t>
            </a:fld>
            <a:endParaRPr lang="en-US"/>
          </a:p>
        </p:txBody>
      </p:sp>
    </p:spTree>
    <p:extLst>
      <p:ext uri="{BB962C8B-B14F-4D97-AF65-F5344CB8AC3E}">
        <p14:creationId xmlns:p14="http://schemas.microsoft.com/office/powerpoint/2010/main" val="215258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392FF-E022-421F-85ED-F21806BC9317}" type="slidenum">
              <a:rPr lang="en-US" smtClean="0"/>
              <a:t>46</a:t>
            </a:fld>
            <a:endParaRPr lang="en-US"/>
          </a:p>
        </p:txBody>
      </p:sp>
    </p:spTree>
    <p:extLst>
      <p:ext uri="{BB962C8B-B14F-4D97-AF65-F5344CB8AC3E}">
        <p14:creationId xmlns:p14="http://schemas.microsoft.com/office/powerpoint/2010/main" val="1343607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to note here is that in the U.S., many hospitals use disposable or single-use products from the formula companies to feed babies. What these data show is that these products can be quite a bit faster than the products available for parents to purchase in the community.</a:t>
            </a:r>
          </a:p>
        </p:txBody>
      </p:sp>
      <p:sp>
        <p:nvSpPr>
          <p:cNvPr id="4" name="Slide Number Placeholder 3"/>
          <p:cNvSpPr>
            <a:spLocks noGrp="1"/>
          </p:cNvSpPr>
          <p:nvPr>
            <p:ph type="sldNum" sz="quarter" idx="10"/>
          </p:nvPr>
        </p:nvSpPr>
        <p:spPr/>
        <p:txBody>
          <a:bodyPr/>
          <a:lstStyle/>
          <a:p>
            <a:fld id="{7C5392FF-E022-421F-85ED-F21806BC9317}" type="slidenum">
              <a:rPr lang="en-US" smtClean="0"/>
              <a:t>47</a:t>
            </a:fld>
            <a:endParaRPr lang="en-US"/>
          </a:p>
        </p:txBody>
      </p:sp>
    </p:spTree>
    <p:extLst>
      <p:ext uri="{BB962C8B-B14F-4D97-AF65-F5344CB8AC3E}">
        <p14:creationId xmlns:p14="http://schemas.microsoft.com/office/powerpoint/2010/main" val="130299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392FF-E022-421F-85ED-F21806BC9317}" type="slidenum">
              <a:rPr lang="en-US" smtClean="0"/>
              <a:t>48</a:t>
            </a:fld>
            <a:endParaRPr lang="en-US"/>
          </a:p>
        </p:txBody>
      </p:sp>
    </p:spTree>
    <p:extLst>
      <p:ext uri="{BB962C8B-B14F-4D97-AF65-F5344CB8AC3E}">
        <p14:creationId xmlns:p14="http://schemas.microsoft.com/office/powerpoint/2010/main" val="1722519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intervention</a:t>
            </a:r>
          </a:p>
        </p:txBody>
      </p:sp>
      <p:sp>
        <p:nvSpPr>
          <p:cNvPr id="4" name="Slide Number Placeholder 3"/>
          <p:cNvSpPr>
            <a:spLocks noGrp="1"/>
          </p:cNvSpPr>
          <p:nvPr>
            <p:ph type="sldNum" sz="quarter" idx="5"/>
          </p:nvPr>
        </p:nvSpPr>
        <p:spPr/>
        <p:txBody>
          <a:bodyPr/>
          <a:lstStyle/>
          <a:p>
            <a:fld id="{ABE995CA-40D1-45E2-9D79-DF8A2ADB6AC4}" type="slidenum">
              <a:rPr lang="en-US" smtClean="0"/>
              <a:t>50</a:t>
            </a:fld>
            <a:endParaRPr lang="en-US"/>
          </a:p>
        </p:txBody>
      </p:sp>
    </p:spTree>
    <p:extLst>
      <p:ext uri="{BB962C8B-B14F-4D97-AF65-F5344CB8AC3E}">
        <p14:creationId xmlns:p14="http://schemas.microsoft.com/office/powerpoint/2010/main" val="450324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 Physiologic stability, behavioral organization, airway protection; energy efficiency</a:t>
            </a:r>
          </a:p>
        </p:txBody>
      </p:sp>
      <p:sp>
        <p:nvSpPr>
          <p:cNvPr id="4" name="Slide Number Placeholder 3"/>
          <p:cNvSpPr>
            <a:spLocks noGrp="1"/>
          </p:cNvSpPr>
          <p:nvPr>
            <p:ph type="sldNum" sz="quarter" idx="5"/>
          </p:nvPr>
        </p:nvSpPr>
        <p:spPr/>
        <p:txBody>
          <a:bodyPr/>
          <a:lstStyle/>
          <a:p>
            <a:fld id="{ABE995CA-40D1-45E2-9D79-DF8A2ADB6AC4}" type="slidenum">
              <a:rPr lang="en-US" smtClean="0"/>
              <a:t>51</a:t>
            </a:fld>
            <a:endParaRPr lang="en-US"/>
          </a:p>
        </p:txBody>
      </p:sp>
    </p:spTree>
    <p:extLst>
      <p:ext uri="{BB962C8B-B14F-4D97-AF65-F5344CB8AC3E}">
        <p14:creationId xmlns:p14="http://schemas.microsoft.com/office/powerpoint/2010/main" val="138651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995CA-40D1-45E2-9D79-DF8A2ADB6AC4}" type="slidenum">
              <a:rPr lang="en-US" smtClean="0"/>
              <a:t>52</a:t>
            </a:fld>
            <a:endParaRPr lang="en-US"/>
          </a:p>
        </p:txBody>
      </p:sp>
    </p:spTree>
    <p:extLst>
      <p:ext uri="{BB962C8B-B14F-4D97-AF65-F5344CB8AC3E}">
        <p14:creationId xmlns:p14="http://schemas.microsoft.com/office/powerpoint/2010/main" val="5652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underlying disease processes or etiologies for feeding difficulties may be slightly different across these infants, they all experience similar difficulties in being able to safely and efficiently consume adequate amounts of nutrition by mouth for appropriate growth, development, and hydration. </a:t>
            </a:r>
          </a:p>
          <a:p>
            <a:r>
              <a:rPr lang="en-US" dirty="0"/>
              <a:t>Everyone wants this baby to be able to go home!</a:t>
            </a:r>
          </a:p>
        </p:txBody>
      </p:sp>
      <p:sp>
        <p:nvSpPr>
          <p:cNvPr id="4" name="Slide Number Placeholder 3"/>
          <p:cNvSpPr>
            <a:spLocks noGrp="1"/>
          </p:cNvSpPr>
          <p:nvPr>
            <p:ph type="sldNum" sz="quarter" idx="5"/>
          </p:nvPr>
        </p:nvSpPr>
        <p:spPr/>
        <p:txBody>
          <a:bodyPr/>
          <a:lstStyle/>
          <a:p>
            <a:fld id="{ABE995CA-40D1-45E2-9D79-DF8A2ADB6AC4}" type="slidenum">
              <a:rPr lang="en-US" smtClean="0"/>
              <a:t>6</a:t>
            </a:fld>
            <a:endParaRPr lang="en-US"/>
          </a:p>
        </p:txBody>
      </p:sp>
    </p:spTree>
    <p:extLst>
      <p:ext uri="{BB962C8B-B14F-4D97-AF65-F5344CB8AC3E}">
        <p14:creationId xmlns:p14="http://schemas.microsoft.com/office/powerpoint/2010/main" val="317882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why feeding is such a challenge is because there are multiple systems involved that contribute to either success or difficulty with feeding. It is one of the most complex activities of infancy. It is not just a process involving the face and mouth, but a highly neurological process requiring careful timing of coordination of sucking, swallowing, and breathing. It requires functioning of the larynx and vocal folds to protect the airway. It requires the heart and lungs to provide adequate oxygenation to meet the needs of the body during this exercise. And it requires a functioning gastrointestinal </a:t>
            </a:r>
            <a:r>
              <a:rPr lang="en-US"/>
              <a:t>tract. We </a:t>
            </a:r>
            <a:r>
              <a:rPr lang="en-US" dirty="0"/>
              <a:t>have to think about all of these aspects of the individual baby when we think about why they may be struggling with feeding and make personalized decisions about how to help them. Feeding is a team sport! </a:t>
            </a:r>
          </a:p>
        </p:txBody>
      </p:sp>
      <p:sp>
        <p:nvSpPr>
          <p:cNvPr id="4" name="Slide Number Placeholder 3"/>
          <p:cNvSpPr>
            <a:spLocks noGrp="1"/>
          </p:cNvSpPr>
          <p:nvPr>
            <p:ph type="sldNum" sz="quarter" idx="5"/>
          </p:nvPr>
        </p:nvSpPr>
        <p:spPr/>
        <p:txBody>
          <a:bodyPr/>
          <a:lstStyle/>
          <a:p>
            <a:fld id="{ABE995CA-40D1-45E2-9D79-DF8A2ADB6AC4}" type="slidenum">
              <a:rPr lang="en-US" smtClean="0"/>
              <a:t>7</a:t>
            </a:fld>
            <a:endParaRPr lang="en-US"/>
          </a:p>
        </p:txBody>
      </p:sp>
    </p:spTree>
    <p:extLst>
      <p:ext uri="{BB962C8B-B14F-4D97-AF65-F5344CB8AC3E}">
        <p14:creationId xmlns:p14="http://schemas.microsoft.com/office/powerpoint/2010/main" val="35360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premature baby who is learning to feed, there may be some neurological immaturity and/or acquired neurologic conditions (e.g., intraventricular hemorrhage) contributing to difficulties with coordinating sucking, swallowing, and breathing. Also remember that babies who have a primary diagnosis of prematurity can have other contributors (tongue-tie)</a:t>
            </a:r>
          </a:p>
        </p:txBody>
      </p:sp>
      <p:sp>
        <p:nvSpPr>
          <p:cNvPr id="4" name="Slide Number Placeholder 3"/>
          <p:cNvSpPr>
            <a:spLocks noGrp="1"/>
          </p:cNvSpPr>
          <p:nvPr>
            <p:ph type="sldNum" sz="quarter" idx="5"/>
          </p:nvPr>
        </p:nvSpPr>
        <p:spPr/>
        <p:txBody>
          <a:bodyPr/>
          <a:lstStyle/>
          <a:p>
            <a:fld id="{ABE995CA-40D1-45E2-9D79-DF8A2ADB6AC4}" type="slidenum">
              <a:rPr lang="en-US" smtClean="0"/>
              <a:t>8</a:t>
            </a:fld>
            <a:endParaRPr lang="en-US"/>
          </a:p>
        </p:txBody>
      </p:sp>
    </p:spTree>
    <p:extLst>
      <p:ext uri="{BB962C8B-B14F-4D97-AF65-F5344CB8AC3E}">
        <p14:creationId xmlns:p14="http://schemas.microsoft.com/office/powerpoint/2010/main" val="244622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the baby with CHD, their cardiac function </a:t>
            </a:r>
          </a:p>
        </p:txBody>
      </p:sp>
      <p:sp>
        <p:nvSpPr>
          <p:cNvPr id="4" name="Slide Number Placeholder 3"/>
          <p:cNvSpPr>
            <a:spLocks noGrp="1"/>
          </p:cNvSpPr>
          <p:nvPr>
            <p:ph type="sldNum" sz="quarter" idx="5"/>
          </p:nvPr>
        </p:nvSpPr>
        <p:spPr/>
        <p:txBody>
          <a:bodyPr/>
          <a:lstStyle/>
          <a:p>
            <a:fld id="{ABE995CA-40D1-45E2-9D79-DF8A2ADB6AC4}" type="slidenum">
              <a:rPr lang="en-US" smtClean="0"/>
              <a:t>9</a:t>
            </a:fld>
            <a:endParaRPr lang="en-US"/>
          </a:p>
        </p:txBody>
      </p:sp>
    </p:spTree>
    <p:extLst>
      <p:ext uri="{BB962C8B-B14F-4D97-AF65-F5344CB8AC3E}">
        <p14:creationId xmlns:p14="http://schemas.microsoft.com/office/powerpoint/2010/main" val="409394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balance these unintended but necessary experiences with positive experiences. What can we take away from the negative experience side? How can we approach our care to reduce pain and trauma whenever possible? When negative experiences need to happen, what can we do to support that baby through them? What can we do to promote positive experiences to outweigh the negatives?</a:t>
            </a:r>
          </a:p>
        </p:txBody>
      </p:sp>
      <p:sp>
        <p:nvSpPr>
          <p:cNvPr id="4" name="Slide Number Placeholder 3"/>
          <p:cNvSpPr>
            <a:spLocks noGrp="1"/>
          </p:cNvSpPr>
          <p:nvPr>
            <p:ph type="sldNum" sz="quarter" idx="5"/>
          </p:nvPr>
        </p:nvSpPr>
        <p:spPr/>
        <p:txBody>
          <a:bodyPr/>
          <a:lstStyle/>
          <a:p>
            <a:fld id="{ABE995CA-40D1-45E2-9D79-DF8A2ADB6AC4}" type="slidenum">
              <a:rPr lang="en-US" smtClean="0"/>
              <a:t>10</a:t>
            </a:fld>
            <a:endParaRPr lang="en-US"/>
          </a:p>
        </p:txBody>
      </p:sp>
    </p:spTree>
    <p:extLst>
      <p:ext uri="{BB962C8B-B14F-4D97-AF65-F5344CB8AC3E}">
        <p14:creationId xmlns:p14="http://schemas.microsoft.com/office/powerpoint/2010/main" val="42868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Comfort, safety; Closeness to parent; Skin, soft materials; Voices of family; Parents, siblings, grandparents are bonding; Smells of parents, breastmilk; Typical noises of life; Sleep; minimal pain and discomfort</a:t>
            </a:r>
          </a:p>
          <a:p>
            <a:endParaRPr lang="en-US" dirty="0"/>
          </a:p>
        </p:txBody>
      </p:sp>
      <p:sp>
        <p:nvSpPr>
          <p:cNvPr id="4" name="Slide Number Placeholder 3"/>
          <p:cNvSpPr>
            <a:spLocks noGrp="1"/>
          </p:cNvSpPr>
          <p:nvPr>
            <p:ph type="sldNum" sz="quarter" idx="5"/>
          </p:nvPr>
        </p:nvSpPr>
        <p:spPr/>
        <p:txBody>
          <a:bodyPr/>
          <a:lstStyle/>
          <a:p>
            <a:fld id="{ABE995CA-40D1-45E2-9D79-DF8A2ADB6AC4}" type="slidenum">
              <a:rPr lang="en-US" smtClean="0"/>
              <a:t>11</a:t>
            </a:fld>
            <a:endParaRPr lang="en-US"/>
          </a:p>
        </p:txBody>
      </p:sp>
    </p:spTree>
    <p:extLst>
      <p:ext uri="{BB962C8B-B14F-4D97-AF65-F5344CB8AC3E}">
        <p14:creationId xmlns:p14="http://schemas.microsoft.com/office/powerpoint/2010/main" val="299835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Separation from parents (major source of stress for the mammal); Pain; Hard materials; Tape (face and mouth); Tubes; Alarms; Loud, unfamiliar noises; Interrupted sleep; Negatives experiences to the face and mouth (a highly innervated area of the body)</a:t>
            </a:r>
          </a:p>
          <a:p>
            <a:pPr lvl="1"/>
            <a:r>
              <a:rPr lang="en-US" dirty="0"/>
              <a:t>For families - Stress about health &amp; well-being (short &amp; long-term); Separation from baby; Unusual equipment; Loss of expected experience; Guilt; Worry about future; Financial stress; Isolation; Lack of understanding by family &amp; friends; Stress of managing children/pets at home with baby in hospital; Sleep deprivation; Nutritional deprivation; </a:t>
            </a:r>
            <a:r>
              <a:rPr lang="en-US" b="1" dirty="0"/>
              <a:t>Exacerbated by COVID-19</a:t>
            </a:r>
          </a:p>
          <a:p>
            <a:pPr lvl="1"/>
            <a:r>
              <a:rPr lang="en-US" b="1" dirty="0"/>
              <a:t>Preterm birth disproportionally impacts Black, Native American, and Hispanic families. </a:t>
            </a:r>
            <a:r>
              <a:rPr lang="en-US" dirty="0"/>
              <a:t>Families with fewer financial resources, unable to take time off work, live further away from hospital, have unreliable transportation, have unreliable housing, </a:t>
            </a:r>
            <a:r>
              <a:rPr lang="en-US" dirty="0" err="1"/>
              <a:t>etc</a:t>
            </a:r>
            <a:r>
              <a:rPr lang="en-US" dirty="0"/>
              <a:t> are also disproportionally impacted </a:t>
            </a:r>
            <a:endParaRPr lang="en-US" b="1"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ABE995CA-40D1-45E2-9D79-DF8A2ADB6AC4}" type="slidenum">
              <a:rPr lang="en-US" smtClean="0"/>
              <a:t>12</a:t>
            </a:fld>
            <a:endParaRPr lang="en-US"/>
          </a:p>
        </p:txBody>
      </p:sp>
    </p:spTree>
    <p:extLst>
      <p:ext uri="{BB962C8B-B14F-4D97-AF65-F5344CB8AC3E}">
        <p14:creationId xmlns:p14="http://schemas.microsoft.com/office/powerpoint/2010/main" val="206495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E37EA-DEBA-4A74-9C9C-5B97471D21F2}" type="slidenum">
              <a:rPr lang="en-US" smtClean="0"/>
              <a:t>15</a:t>
            </a:fld>
            <a:endParaRPr lang="en-US"/>
          </a:p>
        </p:txBody>
      </p:sp>
    </p:spTree>
    <p:extLst>
      <p:ext uri="{BB962C8B-B14F-4D97-AF65-F5344CB8AC3E}">
        <p14:creationId xmlns:p14="http://schemas.microsoft.com/office/powerpoint/2010/main" val="396226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4C6D052-2F89-480F-830B-7B5488F8E78A}" type="datetime1">
              <a:rPr lang="en-US" smtClean="0"/>
              <a:t>2/14/2023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Copyright 2023 Britt Pados ALL RIGHTS RESERVED</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56C63D-E0C6-431C-87F4-C15702C82B21}" type="datetime1">
              <a:rPr lang="en-US" smtClean="0"/>
              <a:t>2/14/2023</a:t>
            </a:fld>
            <a:endParaRPr lang="en-US" dirty="0"/>
          </a:p>
        </p:txBody>
      </p:sp>
      <p:sp>
        <p:nvSpPr>
          <p:cNvPr id="6" name="Footer Placeholder 5"/>
          <p:cNvSpPr>
            <a:spLocks noGrp="1"/>
          </p:cNvSpPr>
          <p:nvPr>
            <p:ph type="ftr" sz="quarter" idx="11"/>
          </p:nvPr>
        </p:nvSpPr>
        <p:spPr/>
        <p:txBody>
          <a:bodyPr/>
          <a:lstStyle/>
          <a:p>
            <a:r>
              <a:rPr lang="en-US"/>
              <a:t>Copyright 2023 Britt Pados ALL RIGHTS RESERVED</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5F32EE9-521A-471F-A2C7-D894F0816F36}" type="datetime1">
              <a:rPr lang="en-US" smtClean="0"/>
              <a:t>2/14/2023</a:t>
            </a:fld>
            <a:endParaRPr lang="en-US" dirty="0"/>
          </a:p>
        </p:txBody>
      </p:sp>
      <p:sp>
        <p:nvSpPr>
          <p:cNvPr id="5" name="Footer Placeholder 4"/>
          <p:cNvSpPr>
            <a:spLocks noGrp="1"/>
          </p:cNvSpPr>
          <p:nvPr>
            <p:ph type="ftr" sz="quarter" idx="11"/>
          </p:nvPr>
        </p:nvSpPr>
        <p:spPr/>
        <p:txBody>
          <a:bodyPr/>
          <a:lstStyle/>
          <a:p>
            <a:r>
              <a:rPr lang="en-US"/>
              <a:t>Copyright 2023 Britt Pados ALL RIGHTS RESERVED</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53D39AB-F94E-432A-B4CF-F7C8FD12C195}" type="datetime1">
              <a:rPr lang="en-US" smtClean="0"/>
              <a:t>2/14/2023</a:t>
            </a:fld>
            <a:endParaRPr lang="en-US" dirty="0"/>
          </a:p>
        </p:txBody>
      </p:sp>
      <p:sp>
        <p:nvSpPr>
          <p:cNvPr id="5" name="Footer Placeholder 4"/>
          <p:cNvSpPr>
            <a:spLocks noGrp="1"/>
          </p:cNvSpPr>
          <p:nvPr>
            <p:ph type="ftr" sz="quarter" idx="11"/>
          </p:nvPr>
        </p:nvSpPr>
        <p:spPr/>
        <p:txBody>
          <a:bodyPr/>
          <a:lstStyle/>
          <a:p>
            <a:r>
              <a:rPr lang="en-US"/>
              <a:t>Copyright 2023 Britt Pados ALL RIGHTS RESERVED</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FD979A-8A65-4D2D-B74E-16564D8E7FC8}" type="datetime1">
              <a:rPr lang="en-US" smtClean="0"/>
              <a:t>2/14/2023</a:t>
            </a:fld>
            <a:endParaRPr lang="en-US" dirty="0"/>
          </a:p>
        </p:txBody>
      </p:sp>
      <p:sp>
        <p:nvSpPr>
          <p:cNvPr id="5" name="Footer Placeholder 4"/>
          <p:cNvSpPr>
            <a:spLocks noGrp="1"/>
          </p:cNvSpPr>
          <p:nvPr>
            <p:ph type="ftr" sz="quarter" idx="11"/>
          </p:nvPr>
        </p:nvSpPr>
        <p:spPr/>
        <p:txBody>
          <a:bodyPr/>
          <a:lstStyle/>
          <a:p>
            <a:r>
              <a:rPr lang="en-US"/>
              <a:t>Copyright 2023 Britt Pados ALL RIGHTS RESERVED</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0826430-73CB-4444-A511-57010DD45E7E}" type="datetime1">
              <a:rPr lang="en-US" smtClean="0"/>
              <a:t>2/14/2023</a:t>
            </a:fld>
            <a:endParaRPr lang="en-US" dirty="0"/>
          </a:p>
        </p:txBody>
      </p:sp>
      <p:sp>
        <p:nvSpPr>
          <p:cNvPr id="8" name="Footer Placeholder 7"/>
          <p:cNvSpPr>
            <a:spLocks noGrp="1"/>
          </p:cNvSpPr>
          <p:nvPr>
            <p:ph type="ftr" sz="quarter" idx="11"/>
          </p:nvPr>
        </p:nvSpPr>
        <p:spPr/>
        <p:txBody>
          <a:bodyPr/>
          <a:lstStyle/>
          <a:p>
            <a:r>
              <a:rPr lang="en-US"/>
              <a:t>Copyright 2023 Britt Pados ALL RIGHTS RESERVED</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21BF79-E2C2-4B62-9052-AB559BDBA3C4}" type="datetime1">
              <a:rPr lang="en-US" smtClean="0"/>
              <a:t>2/14/2023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Copyright 2023 Britt Pados ALL RIGHTS RESERVED</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B456D32-586E-4F40-B6D6-67A84301B9D5}" type="datetime1">
              <a:rPr lang="en-US" smtClean="0"/>
              <a:t>2/14/2023</a:t>
            </a:fld>
            <a:endParaRPr lang="en-US" dirty="0"/>
          </a:p>
        </p:txBody>
      </p:sp>
      <p:sp>
        <p:nvSpPr>
          <p:cNvPr id="5" name="Footer Placeholder 4"/>
          <p:cNvSpPr>
            <a:spLocks noGrp="1"/>
          </p:cNvSpPr>
          <p:nvPr>
            <p:ph type="ftr" sz="quarter" idx="11"/>
          </p:nvPr>
        </p:nvSpPr>
        <p:spPr/>
        <p:txBody>
          <a:bodyPr/>
          <a:lstStyle/>
          <a:p>
            <a:r>
              <a:rPr lang="en-US"/>
              <a:t>Copyright 2023 Britt Pados ALL RIGHTS RESERVED</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28F7BE3-66E5-4B4C-A3E2-CCBE38BF57EA}" type="datetime1">
              <a:rPr lang="en-US" smtClean="0"/>
              <a:t>2/14/2023</a:t>
            </a:fld>
            <a:endParaRPr lang="en-US" dirty="0"/>
          </a:p>
        </p:txBody>
      </p:sp>
      <p:sp>
        <p:nvSpPr>
          <p:cNvPr id="5" name="Footer Placeholder 4"/>
          <p:cNvSpPr>
            <a:spLocks noGrp="1"/>
          </p:cNvSpPr>
          <p:nvPr>
            <p:ph type="ftr" sz="quarter" idx="11"/>
          </p:nvPr>
        </p:nvSpPr>
        <p:spPr/>
        <p:txBody>
          <a:bodyPr/>
          <a:lstStyle/>
          <a:p>
            <a:r>
              <a:rPr lang="en-US"/>
              <a:t>Copyright 2023 Britt Pados ALL RIGHTS RESERVED</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5008BB-216B-4D1B-913B-19BFCBF326F3}" type="datetime1">
              <a:rPr lang="en-US" smtClean="0"/>
              <a:t>2/14/2023</a:t>
            </a:fld>
            <a:endParaRPr lang="en-US" dirty="0"/>
          </a:p>
        </p:txBody>
      </p:sp>
      <p:sp>
        <p:nvSpPr>
          <p:cNvPr id="5" name="Footer Placeholder 4"/>
          <p:cNvSpPr>
            <a:spLocks noGrp="1"/>
          </p:cNvSpPr>
          <p:nvPr>
            <p:ph type="ftr" sz="quarter" idx="11"/>
          </p:nvPr>
        </p:nvSpPr>
        <p:spPr/>
        <p:txBody>
          <a:bodyPr/>
          <a:lstStyle/>
          <a:p>
            <a:r>
              <a:rPr lang="en-US"/>
              <a:t>Copyright 2023 Britt Pados ALL RIGHTS RESERVED</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C922EF-225B-4EE5-812F-8131491D2B45}" type="datetime1">
              <a:rPr lang="en-US" smtClean="0"/>
              <a:t>2/14/2023</a:t>
            </a:fld>
            <a:endParaRPr lang="en-US" dirty="0"/>
          </a:p>
        </p:txBody>
      </p:sp>
      <p:sp>
        <p:nvSpPr>
          <p:cNvPr id="5" name="Footer Placeholder 4"/>
          <p:cNvSpPr>
            <a:spLocks noGrp="1"/>
          </p:cNvSpPr>
          <p:nvPr>
            <p:ph type="ftr" sz="quarter" idx="11"/>
          </p:nvPr>
        </p:nvSpPr>
        <p:spPr/>
        <p:txBody>
          <a:bodyPr/>
          <a:lstStyle/>
          <a:p>
            <a:r>
              <a:rPr lang="en-US"/>
              <a:t>Copyright 2023 Britt Pados ALL RIGHTS RESERVED</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4018A1-91C6-48C6-A0E7-73EF7A0F6121}" type="datetime1">
              <a:rPr lang="en-US" smtClean="0"/>
              <a:t>2/14/2023</a:t>
            </a:fld>
            <a:endParaRPr lang="en-US" dirty="0"/>
          </a:p>
        </p:txBody>
      </p:sp>
      <p:sp>
        <p:nvSpPr>
          <p:cNvPr id="6" name="Footer Placeholder 5"/>
          <p:cNvSpPr>
            <a:spLocks noGrp="1"/>
          </p:cNvSpPr>
          <p:nvPr>
            <p:ph type="ftr" sz="quarter" idx="11"/>
          </p:nvPr>
        </p:nvSpPr>
        <p:spPr/>
        <p:txBody>
          <a:bodyPr/>
          <a:lstStyle/>
          <a:p>
            <a:r>
              <a:rPr lang="en-US"/>
              <a:t>Copyright 2023 Britt Pados ALL RIGHTS RESERVED</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C767D0-D132-4613-837E-199608861DA9}" type="datetime1">
              <a:rPr lang="en-US" smtClean="0"/>
              <a:t>2/14/2023</a:t>
            </a:fld>
            <a:endParaRPr lang="en-US" dirty="0"/>
          </a:p>
        </p:txBody>
      </p:sp>
      <p:sp>
        <p:nvSpPr>
          <p:cNvPr id="8" name="Footer Placeholder 7"/>
          <p:cNvSpPr>
            <a:spLocks noGrp="1"/>
          </p:cNvSpPr>
          <p:nvPr>
            <p:ph type="ftr" sz="quarter" idx="11"/>
          </p:nvPr>
        </p:nvSpPr>
        <p:spPr/>
        <p:txBody>
          <a:bodyPr/>
          <a:lstStyle/>
          <a:p>
            <a:r>
              <a:rPr lang="en-US"/>
              <a:t>Copyright 2023 Britt Pados ALL RIGHTS RESERVED</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C66868-F97F-411E-A8DD-3B4067D5096B}" type="datetime1">
              <a:rPr lang="en-US" smtClean="0"/>
              <a:t>2/14/2023</a:t>
            </a:fld>
            <a:endParaRPr lang="en-US" dirty="0"/>
          </a:p>
        </p:txBody>
      </p:sp>
      <p:sp>
        <p:nvSpPr>
          <p:cNvPr id="4" name="Footer Placeholder 3"/>
          <p:cNvSpPr>
            <a:spLocks noGrp="1"/>
          </p:cNvSpPr>
          <p:nvPr>
            <p:ph type="ftr" sz="quarter" idx="11"/>
          </p:nvPr>
        </p:nvSpPr>
        <p:spPr/>
        <p:txBody>
          <a:bodyPr/>
          <a:lstStyle/>
          <a:p>
            <a:r>
              <a:rPr lang="en-US"/>
              <a:t>Copyright 2023 Britt Pados ALL RIGHTS RESERVED</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7D47F-00FA-4501-AF1C-280793DDF499}" type="datetime1">
              <a:rPr lang="en-US" smtClean="0"/>
              <a:t>2/14/2023</a:t>
            </a:fld>
            <a:endParaRPr lang="en-US" dirty="0"/>
          </a:p>
        </p:txBody>
      </p:sp>
      <p:sp>
        <p:nvSpPr>
          <p:cNvPr id="3" name="Footer Placeholder 2"/>
          <p:cNvSpPr>
            <a:spLocks noGrp="1"/>
          </p:cNvSpPr>
          <p:nvPr>
            <p:ph type="ftr" sz="quarter" idx="11"/>
          </p:nvPr>
        </p:nvSpPr>
        <p:spPr/>
        <p:txBody>
          <a:bodyPr/>
          <a:lstStyle/>
          <a:p>
            <a:r>
              <a:rPr lang="en-US"/>
              <a:t>Copyright 2023 Britt Pados ALL RIGHTS RESERVED</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556A8E-2638-4E3E-8415-88273EE8E0DE}" type="datetime1">
              <a:rPr lang="en-US" smtClean="0"/>
              <a:t>2/14/2023</a:t>
            </a:fld>
            <a:endParaRPr lang="en-US" dirty="0"/>
          </a:p>
        </p:txBody>
      </p:sp>
      <p:sp>
        <p:nvSpPr>
          <p:cNvPr id="6" name="Footer Placeholder 5"/>
          <p:cNvSpPr>
            <a:spLocks noGrp="1"/>
          </p:cNvSpPr>
          <p:nvPr>
            <p:ph type="ftr" sz="quarter" idx="11"/>
          </p:nvPr>
        </p:nvSpPr>
        <p:spPr/>
        <p:txBody>
          <a:bodyPr/>
          <a:lstStyle/>
          <a:p>
            <a:r>
              <a:rPr lang="en-US"/>
              <a:t>Copyright 2023 Britt Pados ALL RIGHTS RESERVED</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010ECE-847A-44FB-8DDD-257BB9851204}" type="datetime1">
              <a:rPr lang="en-US" smtClean="0"/>
              <a:t>2/14/2023</a:t>
            </a:fld>
            <a:endParaRPr lang="en-US" dirty="0"/>
          </a:p>
        </p:txBody>
      </p:sp>
      <p:sp>
        <p:nvSpPr>
          <p:cNvPr id="6" name="Footer Placeholder 5"/>
          <p:cNvSpPr>
            <a:spLocks noGrp="1"/>
          </p:cNvSpPr>
          <p:nvPr>
            <p:ph type="ftr" sz="quarter" idx="11"/>
          </p:nvPr>
        </p:nvSpPr>
        <p:spPr/>
        <p:txBody>
          <a:bodyPr/>
          <a:lstStyle/>
          <a:p>
            <a:r>
              <a:rPr lang="en-US"/>
              <a:t>Copyright 2023 Britt Pados ALL RIGHTS RESERVED</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D708D1F4-419E-4F6A-8C9C-C0C7EECB90FC}" type="datetime1">
              <a:rPr lang="en-US" smtClean="0"/>
              <a:t>2/14/2023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Copyright 2023 Britt Pados ALL RIGHTS RESERVED</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solidstarts.co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infantfeedingcare.com/" TargetMode="External"/><Relationship Id="rId2" Type="http://schemas.openxmlformats.org/officeDocument/2006/relationships/hyperlink" Target="mailto:britt@infantfeedingcare.com"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infantfeedinglabs.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mhnpjournal.biomedcentral.com/articles/10.1186/s40748-019-0107-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23BE-E4CB-40E1-A5F3-F0034F7BFDFA}"/>
              </a:ext>
            </a:extLst>
          </p:cNvPr>
          <p:cNvSpPr>
            <a:spLocks noGrp="1"/>
          </p:cNvSpPr>
          <p:nvPr>
            <p:ph type="ctrTitle"/>
          </p:nvPr>
        </p:nvSpPr>
        <p:spPr/>
        <p:txBody>
          <a:bodyPr/>
          <a:lstStyle/>
          <a:p>
            <a:r>
              <a:rPr lang="en-US"/>
              <a:t>Feeding infants and young children after the Neonatal ICU</a:t>
            </a:r>
            <a:endParaRPr lang="en-US" dirty="0"/>
          </a:p>
        </p:txBody>
      </p:sp>
      <p:sp>
        <p:nvSpPr>
          <p:cNvPr id="3" name="Subtitle 2">
            <a:extLst>
              <a:ext uri="{FF2B5EF4-FFF2-40B4-BE49-F238E27FC236}">
                <a16:creationId xmlns:a16="http://schemas.microsoft.com/office/drawing/2014/main" id="{E113F9FB-B57E-49F3-9724-14E315FD634E}"/>
              </a:ext>
            </a:extLst>
          </p:cNvPr>
          <p:cNvSpPr>
            <a:spLocks noGrp="1"/>
          </p:cNvSpPr>
          <p:nvPr>
            <p:ph type="subTitle" idx="1"/>
          </p:nvPr>
        </p:nvSpPr>
        <p:spPr/>
        <p:txBody>
          <a:bodyPr/>
          <a:lstStyle/>
          <a:p>
            <a:r>
              <a:rPr lang="en-US"/>
              <a:t>Britt Pados, PHD, rn, nnp-bc, clc, faha, fnap</a:t>
            </a:r>
          </a:p>
          <a:p>
            <a:r>
              <a:rPr lang="en-US"/>
              <a:t>Certified Trauma-Informed Professional</a:t>
            </a:r>
          </a:p>
          <a:p>
            <a:endParaRPr lang="en-US" dirty="0"/>
          </a:p>
        </p:txBody>
      </p:sp>
      <p:sp>
        <p:nvSpPr>
          <p:cNvPr id="5" name="Footer Placeholder 4">
            <a:extLst>
              <a:ext uri="{FF2B5EF4-FFF2-40B4-BE49-F238E27FC236}">
                <a16:creationId xmlns:a16="http://schemas.microsoft.com/office/drawing/2014/main" id="{7CD556D8-A4EA-A1A0-1F13-EA92FF319B0A}"/>
              </a:ext>
            </a:extLst>
          </p:cNvPr>
          <p:cNvSpPr>
            <a:spLocks noGrp="1"/>
          </p:cNvSpPr>
          <p:nvPr>
            <p:ph type="ftr" sz="quarter" idx="11"/>
          </p:nvPr>
        </p:nvSpPr>
        <p:spPr>
          <a:xfrm rot="5400000">
            <a:off x="9466326" y="2427732"/>
            <a:ext cx="3859795" cy="304801"/>
          </a:xfrm>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1880618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3">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7"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8" name="Freeform: Shape 27">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9"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CC67D77-132F-4297-9FB0-5FDECC27E7CE}"/>
              </a:ext>
            </a:extLst>
          </p:cNvPr>
          <p:cNvSpPr>
            <a:spLocks noGrp="1"/>
          </p:cNvSpPr>
          <p:nvPr>
            <p:ph type="title"/>
          </p:nvPr>
        </p:nvSpPr>
        <p:spPr>
          <a:xfrm>
            <a:off x="639098" y="629265"/>
            <a:ext cx="5132438" cy="1622322"/>
          </a:xfrm>
        </p:spPr>
        <p:txBody>
          <a:bodyPr>
            <a:normAutofit/>
          </a:bodyPr>
          <a:lstStyle/>
          <a:p>
            <a:r>
              <a:rPr lang="en-US" dirty="0">
                <a:solidFill>
                  <a:srgbClr val="EBEBEB"/>
                </a:solidFill>
              </a:rPr>
              <a:t>Trauma</a:t>
            </a:r>
          </a:p>
        </p:txBody>
      </p:sp>
      <p:pic>
        <p:nvPicPr>
          <p:cNvPr id="7" name="Picture 6" descr="A picture containing text, sign, screenshot&#10;&#10;Description automatically generated">
            <a:extLst>
              <a:ext uri="{FF2B5EF4-FFF2-40B4-BE49-F238E27FC236}">
                <a16:creationId xmlns:a16="http://schemas.microsoft.com/office/drawing/2014/main" id="{331E6CE1-D742-4B44-CC27-34D7F0DD6B00}"/>
              </a:ext>
            </a:extLst>
          </p:cNvPr>
          <p:cNvPicPr>
            <a:picLocks noChangeAspect="1"/>
          </p:cNvPicPr>
          <p:nvPr/>
        </p:nvPicPr>
        <p:blipFill rotWithShape="1">
          <a:blip r:embed="rId3"/>
          <a:srcRect t="1784"/>
          <a:stretch/>
        </p:blipFill>
        <p:spPr>
          <a:xfrm>
            <a:off x="7237147" y="744718"/>
            <a:ext cx="3784085" cy="5485757"/>
          </a:xfrm>
          <a:prstGeom prst="rect">
            <a:avLst/>
          </a:prstGeom>
        </p:spPr>
      </p:pic>
      <p:sp>
        <p:nvSpPr>
          <p:cNvPr id="40" name="Rectangle 31">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33F727B-D2C4-40FC-A7E5-F6592A0D49F1}"/>
              </a:ext>
            </a:extLst>
          </p:cNvPr>
          <p:cNvSpPr>
            <a:spLocks noGrp="1"/>
          </p:cNvSpPr>
          <p:nvPr>
            <p:ph idx="1"/>
          </p:nvPr>
        </p:nvSpPr>
        <p:spPr>
          <a:xfrm>
            <a:off x="639098" y="2418735"/>
            <a:ext cx="5132439" cy="3811742"/>
          </a:xfrm>
        </p:spPr>
        <p:txBody>
          <a:bodyPr anchor="ctr">
            <a:normAutofit/>
          </a:bodyPr>
          <a:lstStyle/>
          <a:p>
            <a:r>
              <a:rPr lang="en-US" dirty="0">
                <a:solidFill>
                  <a:srgbClr val="FFFFFF"/>
                </a:solidFill>
              </a:rPr>
              <a:t>While it is never our intention to harm, we have to acknowledge that there is trauma that is an unintended consequence of the interventions that are necessary (mostly) to save the infant’s life.</a:t>
            </a:r>
          </a:p>
          <a:p>
            <a:pPr lvl="1"/>
            <a:endParaRPr lang="en-US" dirty="0">
              <a:solidFill>
                <a:srgbClr val="FFFFFF"/>
              </a:solidFill>
            </a:endParaRPr>
          </a:p>
          <a:p>
            <a:r>
              <a:rPr lang="en-US" dirty="0">
                <a:solidFill>
                  <a:srgbClr val="FFFFFF"/>
                </a:solidFill>
              </a:rPr>
              <a:t>Awareness and acknowledgement of this trauma for the infant and the family is critical to approaching the care of these infants and families in a trauma-informed manner</a:t>
            </a:r>
          </a:p>
          <a:p>
            <a:endParaRPr lang="en-US" dirty="0">
              <a:solidFill>
                <a:srgbClr val="FFFFFF"/>
              </a:solidFill>
            </a:endParaRPr>
          </a:p>
        </p:txBody>
      </p:sp>
      <p:sp>
        <p:nvSpPr>
          <p:cNvPr id="5" name="Footer Placeholder 4">
            <a:extLst>
              <a:ext uri="{FF2B5EF4-FFF2-40B4-BE49-F238E27FC236}">
                <a16:creationId xmlns:a16="http://schemas.microsoft.com/office/drawing/2014/main" id="{53C16E6A-34EB-EC7D-C435-A6D60E0A51DB}"/>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Copyright 2023 Britt Pados ALL RIGHTS RESERVED</a:t>
            </a:r>
          </a:p>
        </p:txBody>
      </p:sp>
      <p:sp>
        <p:nvSpPr>
          <p:cNvPr id="8" name="TextBox 7">
            <a:extLst>
              <a:ext uri="{FF2B5EF4-FFF2-40B4-BE49-F238E27FC236}">
                <a16:creationId xmlns:a16="http://schemas.microsoft.com/office/drawing/2014/main" id="{169A3857-AA7A-325C-8330-FC183E40CB3B}"/>
              </a:ext>
            </a:extLst>
          </p:cNvPr>
          <p:cNvSpPr txBox="1"/>
          <p:nvPr/>
        </p:nvSpPr>
        <p:spPr>
          <a:xfrm>
            <a:off x="9519932" y="5857198"/>
            <a:ext cx="1835759" cy="369332"/>
          </a:xfrm>
          <a:prstGeom prst="rect">
            <a:avLst/>
          </a:prstGeom>
          <a:noFill/>
        </p:spPr>
        <p:txBody>
          <a:bodyPr wrap="none" rtlCol="0">
            <a:spAutoFit/>
          </a:bodyPr>
          <a:lstStyle/>
          <a:p>
            <a:pPr>
              <a:spcAft>
                <a:spcPts val="600"/>
              </a:spcAft>
            </a:pPr>
            <a:r>
              <a:rPr lang="en-US"/>
              <a:t>Coughlin, 2021</a:t>
            </a:r>
          </a:p>
        </p:txBody>
      </p:sp>
    </p:spTree>
    <p:extLst>
      <p:ext uri="{BB962C8B-B14F-4D97-AF65-F5344CB8AC3E}">
        <p14:creationId xmlns:p14="http://schemas.microsoft.com/office/powerpoint/2010/main" val="280004700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FC68-C337-A013-D577-E775D5FB5167}"/>
              </a:ext>
            </a:extLst>
          </p:cNvPr>
          <p:cNvSpPr>
            <a:spLocks noGrp="1"/>
          </p:cNvSpPr>
          <p:nvPr>
            <p:ph type="title"/>
          </p:nvPr>
        </p:nvSpPr>
        <p:spPr/>
        <p:txBody>
          <a:bodyPr/>
          <a:lstStyle/>
          <a:p>
            <a:r>
              <a:rPr lang="en-US" dirty="0"/>
              <a:t>Experiences of babies &amp; families outside of the ICU</a:t>
            </a:r>
          </a:p>
        </p:txBody>
      </p:sp>
      <p:sp>
        <p:nvSpPr>
          <p:cNvPr id="4" name="Footer Placeholder 3">
            <a:extLst>
              <a:ext uri="{FF2B5EF4-FFF2-40B4-BE49-F238E27FC236}">
                <a16:creationId xmlns:a16="http://schemas.microsoft.com/office/drawing/2014/main" id="{2464CC7D-A5EE-BA06-9EB3-58FBF3124FA3}"/>
              </a:ext>
            </a:extLst>
          </p:cNvPr>
          <p:cNvSpPr>
            <a:spLocks noGrp="1"/>
          </p:cNvSpPr>
          <p:nvPr>
            <p:ph type="ftr" sz="quarter" idx="11"/>
          </p:nvPr>
        </p:nvSpPr>
        <p:spPr/>
        <p:txBody>
          <a:bodyPr/>
          <a:lstStyle/>
          <a:p>
            <a:r>
              <a:rPr lang="en-US"/>
              <a:t>Copyright 2023 Britt Pados ALL RIGHTS RESERVED</a:t>
            </a:r>
            <a:endParaRPr lang="en-US" dirty="0"/>
          </a:p>
        </p:txBody>
      </p:sp>
      <p:pic>
        <p:nvPicPr>
          <p:cNvPr id="6" name="Picture 5" descr="A picture containing person&#10;&#10;Description automatically generated">
            <a:extLst>
              <a:ext uri="{FF2B5EF4-FFF2-40B4-BE49-F238E27FC236}">
                <a16:creationId xmlns:a16="http://schemas.microsoft.com/office/drawing/2014/main" id="{D92EAA58-62FD-D09D-D30B-751C59F1B46D}"/>
              </a:ext>
            </a:extLst>
          </p:cNvPr>
          <p:cNvPicPr>
            <a:picLocks noChangeAspect="1"/>
          </p:cNvPicPr>
          <p:nvPr/>
        </p:nvPicPr>
        <p:blipFill>
          <a:blip r:embed="rId3"/>
          <a:stretch>
            <a:fillRect/>
          </a:stretch>
        </p:blipFill>
        <p:spPr>
          <a:xfrm>
            <a:off x="10010635" y="2743199"/>
            <a:ext cx="2027274" cy="3040911"/>
          </a:xfrm>
          <a:prstGeom prst="rect">
            <a:avLst/>
          </a:prstGeom>
        </p:spPr>
      </p:pic>
      <p:pic>
        <p:nvPicPr>
          <p:cNvPr id="8" name="Picture 7" descr="A person holding a baby&#10;&#10;Description automatically generated with low confidence">
            <a:extLst>
              <a:ext uri="{FF2B5EF4-FFF2-40B4-BE49-F238E27FC236}">
                <a16:creationId xmlns:a16="http://schemas.microsoft.com/office/drawing/2014/main" id="{55A2128E-9951-D825-0AFB-12B2CC1EB0C8}"/>
              </a:ext>
            </a:extLst>
          </p:cNvPr>
          <p:cNvPicPr>
            <a:picLocks noChangeAspect="1"/>
          </p:cNvPicPr>
          <p:nvPr/>
        </p:nvPicPr>
        <p:blipFill>
          <a:blip r:embed="rId4"/>
          <a:stretch>
            <a:fillRect/>
          </a:stretch>
        </p:blipFill>
        <p:spPr>
          <a:xfrm>
            <a:off x="476498" y="2304120"/>
            <a:ext cx="3199307" cy="1794733"/>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0FF1BB7B-98C3-2CDD-B131-A9A003762B80}"/>
              </a:ext>
            </a:extLst>
          </p:cNvPr>
          <p:cNvPicPr>
            <a:picLocks noChangeAspect="1"/>
          </p:cNvPicPr>
          <p:nvPr/>
        </p:nvPicPr>
        <p:blipFill rotWithShape="1">
          <a:blip r:embed="rId5"/>
          <a:srcRect r="18726"/>
          <a:stretch/>
        </p:blipFill>
        <p:spPr>
          <a:xfrm>
            <a:off x="6873144" y="2304120"/>
            <a:ext cx="3023090" cy="2479739"/>
          </a:xfrm>
          <a:prstGeom prst="rect">
            <a:avLst/>
          </a:prstGeom>
        </p:spPr>
      </p:pic>
      <p:pic>
        <p:nvPicPr>
          <p:cNvPr id="12" name="Picture 11" descr="A person holding a baby&#10;&#10;Description automatically generated">
            <a:extLst>
              <a:ext uri="{FF2B5EF4-FFF2-40B4-BE49-F238E27FC236}">
                <a16:creationId xmlns:a16="http://schemas.microsoft.com/office/drawing/2014/main" id="{855A25EB-9BE2-48D1-25F1-ADB8E820F694}"/>
              </a:ext>
            </a:extLst>
          </p:cNvPr>
          <p:cNvPicPr>
            <a:picLocks noChangeAspect="1"/>
          </p:cNvPicPr>
          <p:nvPr/>
        </p:nvPicPr>
        <p:blipFill>
          <a:blip r:embed="rId6"/>
          <a:stretch>
            <a:fillRect/>
          </a:stretch>
        </p:blipFill>
        <p:spPr>
          <a:xfrm>
            <a:off x="7014546" y="4888884"/>
            <a:ext cx="2770477" cy="1846984"/>
          </a:xfrm>
          <a:prstGeom prst="rect">
            <a:avLst/>
          </a:prstGeom>
        </p:spPr>
      </p:pic>
      <p:pic>
        <p:nvPicPr>
          <p:cNvPr id="14" name="Picture 13" descr="A person holding a baby&#10;&#10;Description automatically generated with medium confidence">
            <a:extLst>
              <a:ext uri="{FF2B5EF4-FFF2-40B4-BE49-F238E27FC236}">
                <a16:creationId xmlns:a16="http://schemas.microsoft.com/office/drawing/2014/main" id="{D672693A-A6BA-AA25-F654-EAAFFC4A60D0}"/>
              </a:ext>
            </a:extLst>
          </p:cNvPr>
          <p:cNvPicPr>
            <a:picLocks noChangeAspect="1"/>
          </p:cNvPicPr>
          <p:nvPr/>
        </p:nvPicPr>
        <p:blipFill>
          <a:blip r:embed="rId7"/>
          <a:stretch>
            <a:fillRect/>
          </a:stretch>
        </p:blipFill>
        <p:spPr>
          <a:xfrm>
            <a:off x="4490576" y="3711645"/>
            <a:ext cx="2268167" cy="3024223"/>
          </a:xfrm>
          <a:prstGeom prst="rect">
            <a:avLst/>
          </a:prstGeom>
        </p:spPr>
      </p:pic>
      <p:pic>
        <p:nvPicPr>
          <p:cNvPr id="16" name="Picture 15" descr="A child holding a baby&#10;&#10;Description automatically generated with medium confidence">
            <a:extLst>
              <a:ext uri="{FF2B5EF4-FFF2-40B4-BE49-F238E27FC236}">
                <a16:creationId xmlns:a16="http://schemas.microsoft.com/office/drawing/2014/main" id="{A7A3FB11-95A5-FF1C-917E-D574DE51B1E5}"/>
              </a:ext>
            </a:extLst>
          </p:cNvPr>
          <p:cNvPicPr>
            <a:picLocks noChangeAspect="1"/>
          </p:cNvPicPr>
          <p:nvPr/>
        </p:nvPicPr>
        <p:blipFill>
          <a:blip r:embed="rId8"/>
          <a:stretch>
            <a:fillRect/>
          </a:stretch>
        </p:blipFill>
        <p:spPr>
          <a:xfrm>
            <a:off x="3780300" y="2304120"/>
            <a:ext cx="1780290" cy="2371475"/>
          </a:xfrm>
          <a:prstGeom prst="rect">
            <a:avLst/>
          </a:prstGeom>
        </p:spPr>
      </p:pic>
      <p:pic>
        <p:nvPicPr>
          <p:cNvPr id="5" name="Picture 4" descr="A picture containing person, indoor, crowd&#10;&#10;Description automatically generated">
            <a:extLst>
              <a:ext uri="{FF2B5EF4-FFF2-40B4-BE49-F238E27FC236}">
                <a16:creationId xmlns:a16="http://schemas.microsoft.com/office/drawing/2014/main" id="{A8B4DF54-5DCB-E303-F918-CAA7C74AD2E7}"/>
              </a:ext>
            </a:extLst>
          </p:cNvPr>
          <p:cNvPicPr>
            <a:picLocks noChangeAspect="1"/>
          </p:cNvPicPr>
          <p:nvPr/>
        </p:nvPicPr>
        <p:blipFill>
          <a:blip r:embed="rId9"/>
          <a:stretch>
            <a:fillRect/>
          </a:stretch>
        </p:blipFill>
        <p:spPr>
          <a:xfrm>
            <a:off x="476498" y="4263655"/>
            <a:ext cx="3199306" cy="2097128"/>
          </a:xfrm>
          <a:prstGeom prst="rect">
            <a:avLst/>
          </a:prstGeom>
        </p:spPr>
      </p:pic>
    </p:spTree>
    <p:extLst>
      <p:ext uri="{BB962C8B-B14F-4D97-AF65-F5344CB8AC3E}">
        <p14:creationId xmlns:p14="http://schemas.microsoft.com/office/powerpoint/2010/main" val="155590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CD62-DE26-F567-87EE-3AF0B1AB1CE0}"/>
              </a:ext>
            </a:extLst>
          </p:cNvPr>
          <p:cNvSpPr>
            <a:spLocks noGrp="1"/>
          </p:cNvSpPr>
          <p:nvPr>
            <p:ph type="title"/>
          </p:nvPr>
        </p:nvSpPr>
        <p:spPr>
          <a:xfrm>
            <a:off x="799568" y="693556"/>
            <a:ext cx="9560797" cy="706964"/>
          </a:xfrm>
        </p:spPr>
        <p:txBody>
          <a:bodyPr/>
          <a:lstStyle/>
          <a:p>
            <a:r>
              <a:rPr lang="en-US" dirty="0"/>
              <a:t>Experience of babies &amp; families in the ICU</a:t>
            </a:r>
          </a:p>
        </p:txBody>
      </p:sp>
      <p:sp>
        <p:nvSpPr>
          <p:cNvPr id="4" name="Footer Placeholder 3">
            <a:extLst>
              <a:ext uri="{FF2B5EF4-FFF2-40B4-BE49-F238E27FC236}">
                <a16:creationId xmlns:a16="http://schemas.microsoft.com/office/drawing/2014/main" id="{3A85154F-B44B-B587-3CD8-2AC733C2B8B3}"/>
              </a:ext>
            </a:extLst>
          </p:cNvPr>
          <p:cNvSpPr>
            <a:spLocks noGrp="1"/>
          </p:cNvSpPr>
          <p:nvPr>
            <p:ph type="ftr" sz="quarter" idx="11"/>
          </p:nvPr>
        </p:nvSpPr>
        <p:spPr/>
        <p:txBody>
          <a:bodyPr/>
          <a:lstStyle/>
          <a:p>
            <a:r>
              <a:rPr lang="en-US"/>
              <a:t>Copyright 2023 Britt Pados ALL RIGHTS RESERVED</a:t>
            </a:r>
            <a:endParaRPr lang="en-US" dirty="0"/>
          </a:p>
        </p:txBody>
      </p:sp>
      <p:pic>
        <p:nvPicPr>
          <p:cNvPr id="5" name="Picture 4" descr="A person taking a selfie&#10;&#10;Description automatically generated with medium confidence">
            <a:extLst>
              <a:ext uri="{FF2B5EF4-FFF2-40B4-BE49-F238E27FC236}">
                <a16:creationId xmlns:a16="http://schemas.microsoft.com/office/drawing/2014/main" id="{B5C602C7-4145-1304-A39D-C22CEBD13B86}"/>
              </a:ext>
            </a:extLst>
          </p:cNvPr>
          <p:cNvPicPr>
            <a:picLocks noChangeAspect="1"/>
          </p:cNvPicPr>
          <p:nvPr/>
        </p:nvPicPr>
        <p:blipFill>
          <a:blip r:embed="rId3"/>
          <a:stretch>
            <a:fillRect/>
          </a:stretch>
        </p:blipFill>
        <p:spPr>
          <a:xfrm rot="5400000">
            <a:off x="40577" y="2358395"/>
            <a:ext cx="3495964" cy="2621973"/>
          </a:xfrm>
          <a:prstGeom prst="rect">
            <a:avLst/>
          </a:prstGeom>
        </p:spPr>
      </p:pic>
      <p:pic>
        <p:nvPicPr>
          <p:cNvPr id="6" name="Picture 5" descr="A person with his hand on another person's shoulder&#10;&#10;Description automatically generated with low confidence">
            <a:extLst>
              <a:ext uri="{FF2B5EF4-FFF2-40B4-BE49-F238E27FC236}">
                <a16:creationId xmlns:a16="http://schemas.microsoft.com/office/drawing/2014/main" id="{63710295-A03A-045E-2F10-0C14E10071A7}"/>
              </a:ext>
            </a:extLst>
          </p:cNvPr>
          <p:cNvPicPr>
            <a:picLocks noChangeAspect="1"/>
          </p:cNvPicPr>
          <p:nvPr/>
        </p:nvPicPr>
        <p:blipFill>
          <a:blip r:embed="rId4"/>
          <a:stretch>
            <a:fillRect/>
          </a:stretch>
        </p:blipFill>
        <p:spPr>
          <a:xfrm rot="5400000">
            <a:off x="2744453" y="3420421"/>
            <a:ext cx="3495964" cy="2621973"/>
          </a:xfrm>
          <a:prstGeom prst="rect">
            <a:avLst/>
          </a:prstGeom>
        </p:spPr>
      </p:pic>
      <p:pic>
        <p:nvPicPr>
          <p:cNvPr id="7" name="Picture 6" descr="A person holding a baby&#10;&#10;Description automatically generated with medium confidence">
            <a:extLst>
              <a:ext uri="{FF2B5EF4-FFF2-40B4-BE49-F238E27FC236}">
                <a16:creationId xmlns:a16="http://schemas.microsoft.com/office/drawing/2014/main" id="{E6AB6B07-D182-EEF6-1F9B-019F9BBF4118}"/>
              </a:ext>
            </a:extLst>
          </p:cNvPr>
          <p:cNvPicPr>
            <a:picLocks noChangeAspect="1"/>
          </p:cNvPicPr>
          <p:nvPr/>
        </p:nvPicPr>
        <p:blipFill rotWithShape="1">
          <a:blip r:embed="rId5"/>
          <a:srcRect t="6173" r="17670"/>
          <a:stretch/>
        </p:blipFill>
        <p:spPr>
          <a:xfrm>
            <a:off x="8482922" y="1845984"/>
            <a:ext cx="3231505" cy="2762079"/>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73721C51-01D3-6AA3-99C8-AB091049F113}"/>
              </a:ext>
            </a:extLst>
          </p:cNvPr>
          <p:cNvPicPr>
            <a:picLocks noChangeAspect="1"/>
          </p:cNvPicPr>
          <p:nvPr/>
        </p:nvPicPr>
        <p:blipFill>
          <a:blip r:embed="rId6"/>
          <a:stretch>
            <a:fillRect/>
          </a:stretch>
        </p:blipFill>
        <p:spPr>
          <a:xfrm>
            <a:off x="5885324" y="4492736"/>
            <a:ext cx="2570629" cy="1986654"/>
          </a:xfrm>
          <a:prstGeom prst="rect">
            <a:avLst/>
          </a:prstGeom>
        </p:spPr>
      </p:pic>
      <p:pic>
        <p:nvPicPr>
          <p:cNvPr id="11" name="Picture 10" descr="A picture containing indoor, hospital room&#10;&#10;Description automatically generated">
            <a:extLst>
              <a:ext uri="{FF2B5EF4-FFF2-40B4-BE49-F238E27FC236}">
                <a16:creationId xmlns:a16="http://schemas.microsoft.com/office/drawing/2014/main" id="{FDAE9AB9-0BC0-E028-8995-5FE743F2A54C}"/>
              </a:ext>
            </a:extLst>
          </p:cNvPr>
          <p:cNvPicPr>
            <a:picLocks noChangeAspect="1"/>
          </p:cNvPicPr>
          <p:nvPr/>
        </p:nvPicPr>
        <p:blipFill>
          <a:blip r:embed="rId7"/>
          <a:stretch>
            <a:fillRect/>
          </a:stretch>
        </p:blipFill>
        <p:spPr>
          <a:xfrm>
            <a:off x="8571758" y="4360600"/>
            <a:ext cx="3194198" cy="2129465"/>
          </a:xfrm>
          <a:prstGeom prst="rect">
            <a:avLst/>
          </a:prstGeom>
        </p:spPr>
      </p:pic>
      <p:pic>
        <p:nvPicPr>
          <p:cNvPr id="13" name="Picture 12" descr="A baby with a pacifier&#10;&#10;Description automatically generated with low confidence">
            <a:extLst>
              <a:ext uri="{FF2B5EF4-FFF2-40B4-BE49-F238E27FC236}">
                <a16:creationId xmlns:a16="http://schemas.microsoft.com/office/drawing/2014/main" id="{175CB827-1644-49A4-0812-CCC3AD4F6C58}"/>
              </a:ext>
            </a:extLst>
          </p:cNvPr>
          <p:cNvPicPr>
            <a:picLocks noChangeAspect="1"/>
          </p:cNvPicPr>
          <p:nvPr/>
        </p:nvPicPr>
        <p:blipFill>
          <a:blip r:embed="rId8"/>
          <a:stretch>
            <a:fillRect/>
          </a:stretch>
        </p:blipFill>
        <p:spPr>
          <a:xfrm>
            <a:off x="3246581" y="1569085"/>
            <a:ext cx="2402872" cy="1859915"/>
          </a:xfrm>
          <a:prstGeom prst="rect">
            <a:avLst/>
          </a:prstGeom>
        </p:spPr>
      </p:pic>
      <p:pic>
        <p:nvPicPr>
          <p:cNvPr id="15" name="Picture 14" descr="A picture containing text, indoor, person, working&#10;&#10;Description automatically generated">
            <a:extLst>
              <a:ext uri="{FF2B5EF4-FFF2-40B4-BE49-F238E27FC236}">
                <a16:creationId xmlns:a16="http://schemas.microsoft.com/office/drawing/2014/main" id="{D51328DE-92A4-975A-9B74-DF7783C9B5E9}"/>
              </a:ext>
            </a:extLst>
          </p:cNvPr>
          <p:cNvPicPr>
            <a:picLocks noChangeAspect="1"/>
          </p:cNvPicPr>
          <p:nvPr/>
        </p:nvPicPr>
        <p:blipFill>
          <a:blip r:embed="rId9"/>
          <a:stretch>
            <a:fillRect/>
          </a:stretch>
        </p:blipFill>
        <p:spPr>
          <a:xfrm>
            <a:off x="5579966" y="1921399"/>
            <a:ext cx="3474923" cy="2316615"/>
          </a:xfrm>
          <a:prstGeom prst="rect">
            <a:avLst/>
          </a:prstGeom>
        </p:spPr>
      </p:pic>
    </p:spTree>
    <p:extLst>
      <p:ext uri="{BB962C8B-B14F-4D97-AF65-F5344CB8AC3E}">
        <p14:creationId xmlns:p14="http://schemas.microsoft.com/office/powerpoint/2010/main" val="2273767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54E694B-30B8-4899-8E4B-445B71B4A664}"/>
              </a:ext>
            </a:extLst>
          </p:cNvPr>
          <p:cNvSpPr>
            <a:spLocks noGrp="1"/>
          </p:cNvSpPr>
          <p:nvPr>
            <p:ph type="title"/>
          </p:nvPr>
        </p:nvSpPr>
        <p:spPr>
          <a:xfrm>
            <a:off x="696676" y="672281"/>
            <a:ext cx="6072776" cy="1622322"/>
          </a:xfrm>
        </p:spPr>
        <p:txBody>
          <a:bodyPr>
            <a:normAutofit/>
          </a:bodyPr>
          <a:lstStyle/>
          <a:p>
            <a:r>
              <a:rPr lang="en-US" dirty="0">
                <a:solidFill>
                  <a:srgbClr val="EBEBEB"/>
                </a:solidFill>
              </a:rPr>
              <a:t>Feeding difficulties beyond the NICU</a:t>
            </a:r>
          </a:p>
        </p:txBody>
      </p:sp>
      <p:sp>
        <p:nvSpPr>
          <p:cNvPr id="16" name="Freeform: Shape 15">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8" name="Rectangle 17">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6C3D23A-002B-4F0A-8F1F-4DB613DC5BB4}"/>
              </a:ext>
            </a:extLst>
          </p:cNvPr>
          <p:cNvSpPr>
            <a:spLocks noGrp="1"/>
          </p:cNvSpPr>
          <p:nvPr>
            <p:ph idx="1"/>
          </p:nvPr>
        </p:nvSpPr>
        <p:spPr>
          <a:xfrm>
            <a:off x="639098" y="2418735"/>
            <a:ext cx="6072776" cy="3811740"/>
          </a:xfrm>
        </p:spPr>
        <p:txBody>
          <a:bodyPr anchor="ctr">
            <a:normAutofit/>
          </a:bodyPr>
          <a:lstStyle/>
          <a:p>
            <a:r>
              <a:rPr lang="en-US" sz="2400" dirty="0">
                <a:solidFill>
                  <a:srgbClr val="FFFFFF"/>
                </a:solidFill>
              </a:rPr>
              <a:t>Recent focus on “cue-based” and “infant-driven” feeding practices</a:t>
            </a:r>
          </a:p>
          <a:p>
            <a:pPr lvl="1"/>
            <a:r>
              <a:rPr lang="en-US" sz="2000" dirty="0">
                <a:solidFill>
                  <a:srgbClr val="FFFFFF"/>
                </a:solidFill>
              </a:rPr>
              <a:t>Quality of feeding vs. quantity</a:t>
            </a:r>
          </a:p>
          <a:p>
            <a:pPr lvl="1"/>
            <a:endParaRPr lang="en-US" sz="2000" dirty="0">
              <a:solidFill>
                <a:srgbClr val="FFFFFF"/>
              </a:solidFill>
            </a:endParaRPr>
          </a:p>
          <a:p>
            <a:r>
              <a:rPr lang="en-US" sz="2400" dirty="0">
                <a:solidFill>
                  <a:srgbClr val="FFFFFF"/>
                </a:solidFill>
              </a:rPr>
              <a:t>The way we feed infants in the early days, weeks, and months has a long-term impact on that child and family</a:t>
            </a:r>
          </a:p>
          <a:p>
            <a:pPr marL="457200" lvl="1" indent="0">
              <a:buNone/>
            </a:pPr>
            <a:endParaRPr lang="en-US" dirty="0">
              <a:solidFill>
                <a:srgbClr val="FFFFFF"/>
              </a:solidFill>
            </a:endParaRPr>
          </a:p>
        </p:txBody>
      </p:sp>
      <p:pic>
        <p:nvPicPr>
          <p:cNvPr id="6" name="Picture 5" descr="A person holding a baby&#10;&#10;Description automatically generated with medium confidence">
            <a:extLst>
              <a:ext uri="{FF2B5EF4-FFF2-40B4-BE49-F238E27FC236}">
                <a16:creationId xmlns:a16="http://schemas.microsoft.com/office/drawing/2014/main" id="{CDB24661-F12A-4CD5-8B0B-33E0EE25CEBD}"/>
              </a:ext>
            </a:extLst>
          </p:cNvPr>
          <p:cNvPicPr>
            <a:picLocks noChangeAspect="1"/>
          </p:cNvPicPr>
          <p:nvPr/>
        </p:nvPicPr>
        <p:blipFill>
          <a:blip r:embed="rId2"/>
          <a:stretch>
            <a:fillRect/>
          </a:stretch>
        </p:blipFill>
        <p:spPr>
          <a:xfrm>
            <a:off x="7324935" y="1052647"/>
            <a:ext cx="3984003" cy="5312004"/>
          </a:xfrm>
          <a:prstGeom prst="rect">
            <a:avLst/>
          </a:prstGeom>
        </p:spPr>
      </p:pic>
      <p:sp>
        <p:nvSpPr>
          <p:cNvPr id="4" name="Footer Placeholder 3">
            <a:extLst>
              <a:ext uri="{FF2B5EF4-FFF2-40B4-BE49-F238E27FC236}">
                <a16:creationId xmlns:a16="http://schemas.microsoft.com/office/drawing/2014/main" id="{55007D76-5DA6-323C-E5B0-72E1A7239706}"/>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109261030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51D8-0FB4-41A6-BB59-6F27254CB383}"/>
              </a:ext>
            </a:extLst>
          </p:cNvPr>
          <p:cNvSpPr>
            <a:spLocks noGrp="1"/>
          </p:cNvSpPr>
          <p:nvPr>
            <p:ph type="title"/>
          </p:nvPr>
        </p:nvSpPr>
        <p:spPr/>
        <p:txBody>
          <a:bodyPr/>
          <a:lstStyle/>
          <a:p>
            <a:r>
              <a:rPr lang="en-US" dirty="0"/>
              <a:t>Prematurely-born Infants</a:t>
            </a:r>
          </a:p>
        </p:txBody>
      </p:sp>
      <p:sp>
        <p:nvSpPr>
          <p:cNvPr id="3" name="Content Placeholder 2">
            <a:extLst>
              <a:ext uri="{FF2B5EF4-FFF2-40B4-BE49-F238E27FC236}">
                <a16:creationId xmlns:a16="http://schemas.microsoft.com/office/drawing/2014/main" id="{CF6252CA-61E2-4A27-9911-D5EDA1979DEA}"/>
              </a:ext>
            </a:extLst>
          </p:cNvPr>
          <p:cNvSpPr>
            <a:spLocks noGrp="1"/>
          </p:cNvSpPr>
          <p:nvPr>
            <p:ph idx="1"/>
          </p:nvPr>
        </p:nvSpPr>
        <p:spPr>
          <a:xfrm>
            <a:off x="1154954" y="2507792"/>
            <a:ext cx="5321653" cy="3799416"/>
          </a:xfrm>
        </p:spPr>
        <p:txBody>
          <a:bodyPr>
            <a:normAutofit/>
          </a:bodyPr>
          <a:lstStyle/>
          <a:p>
            <a:r>
              <a:rPr lang="en-US" dirty="0"/>
              <a:t>In a meta-analysis of 4381 infants born premature (&lt; 37 weeks gestation) –</a:t>
            </a:r>
          </a:p>
          <a:p>
            <a:r>
              <a:rPr lang="en-US" b="1" dirty="0"/>
              <a:t>42% experienced problematic feeding in the first 4 years of life </a:t>
            </a:r>
            <a:r>
              <a:rPr lang="en-US" dirty="0"/>
              <a:t>(Pados, Hill, Yamasaki, </a:t>
            </a:r>
            <a:r>
              <a:rPr lang="en-US" dirty="0" err="1"/>
              <a:t>Litt</a:t>
            </a:r>
            <a:r>
              <a:rPr lang="en-US" dirty="0"/>
              <a:t>, &amp; Lee, 2021)</a:t>
            </a:r>
          </a:p>
          <a:p>
            <a:pPr lvl="1"/>
            <a:r>
              <a:rPr lang="en-US" sz="1800" dirty="0"/>
              <a:t>Likely an underestimate because most studies exclude the most medically-complex infants and assessment of feeding in these studies was inadequate</a:t>
            </a:r>
          </a:p>
          <a:p>
            <a:pPr lvl="1"/>
            <a:endParaRPr lang="en-US" sz="1800" dirty="0"/>
          </a:p>
          <a:p>
            <a:endParaRPr lang="en-US" dirty="0"/>
          </a:p>
          <a:p>
            <a:endParaRPr lang="en-US" dirty="0"/>
          </a:p>
          <a:p>
            <a:pPr lvl="1"/>
            <a:endParaRPr lang="en-US" dirty="0"/>
          </a:p>
        </p:txBody>
      </p:sp>
      <p:pic>
        <p:nvPicPr>
          <p:cNvPr id="5" name="Picture 4" descr="A picture containing person, eating, piece, hand&#10;&#10;Description automatically generated">
            <a:extLst>
              <a:ext uri="{FF2B5EF4-FFF2-40B4-BE49-F238E27FC236}">
                <a16:creationId xmlns:a16="http://schemas.microsoft.com/office/drawing/2014/main" id="{9A6A6E5D-5BF2-4651-8347-043E96888FAC}"/>
              </a:ext>
            </a:extLst>
          </p:cNvPr>
          <p:cNvPicPr>
            <a:picLocks noChangeAspect="1"/>
          </p:cNvPicPr>
          <p:nvPr/>
        </p:nvPicPr>
        <p:blipFill>
          <a:blip r:embed="rId2"/>
          <a:stretch>
            <a:fillRect/>
          </a:stretch>
        </p:blipFill>
        <p:spPr>
          <a:xfrm>
            <a:off x="6476607" y="2507792"/>
            <a:ext cx="4774939" cy="3183292"/>
          </a:xfrm>
          <a:prstGeom prst="rect">
            <a:avLst/>
          </a:prstGeom>
        </p:spPr>
      </p:pic>
      <p:pic>
        <p:nvPicPr>
          <p:cNvPr id="7" name="Picture 6" descr="Qr code&#10;&#10;Description automatically generated">
            <a:extLst>
              <a:ext uri="{FF2B5EF4-FFF2-40B4-BE49-F238E27FC236}">
                <a16:creationId xmlns:a16="http://schemas.microsoft.com/office/drawing/2014/main" id="{EE7A94C9-11D0-499F-8BA8-EEB037A1D9E9}"/>
              </a:ext>
            </a:extLst>
          </p:cNvPr>
          <p:cNvPicPr>
            <a:picLocks noChangeAspect="1"/>
          </p:cNvPicPr>
          <p:nvPr/>
        </p:nvPicPr>
        <p:blipFill>
          <a:blip r:embed="rId3"/>
          <a:stretch>
            <a:fillRect/>
          </a:stretch>
        </p:blipFill>
        <p:spPr>
          <a:xfrm>
            <a:off x="10177772" y="5035451"/>
            <a:ext cx="1544274" cy="1544274"/>
          </a:xfrm>
          <a:prstGeom prst="rect">
            <a:avLst/>
          </a:prstGeom>
        </p:spPr>
      </p:pic>
      <p:sp>
        <p:nvSpPr>
          <p:cNvPr id="4" name="Footer Placeholder 3">
            <a:extLst>
              <a:ext uri="{FF2B5EF4-FFF2-40B4-BE49-F238E27FC236}">
                <a16:creationId xmlns:a16="http://schemas.microsoft.com/office/drawing/2014/main" id="{5012D839-4FB9-656F-D332-0B4821F0B132}"/>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2585202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813" t="3703" r="5322" b="3287"/>
          <a:stretch/>
        </p:blipFill>
        <p:spPr>
          <a:xfrm>
            <a:off x="6437870" y="265366"/>
            <a:ext cx="5754130" cy="6236075"/>
          </a:xfrm>
          <a:prstGeom prst="rect">
            <a:avLst/>
          </a:prstGeom>
        </p:spPr>
      </p:pic>
      <p:sp>
        <p:nvSpPr>
          <p:cNvPr id="2" name="Title 1"/>
          <p:cNvSpPr>
            <a:spLocks noGrp="1"/>
          </p:cNvSpPr>
          <p:nvPr>
            <p:ph type="title"/>
          </p:nvPr>
        </p:nvSpPr>
        <p:spPr>
          <a:xfrm>
            <a:off x="741978" y="877433"/>
            <a:ext cx="8761413" cy="706964"/>
          </a:xfrm>
        </p:spPr>
        <p:txBody>
          <a:bodyPr/>
          <a:lstStyle/>
          <a:p>
            <a:r>
              <a:rPr lang="en-US" dirty="0"/>
              <a:t>By Degree of Prematurity</a:t>
            </a:r>
          </a:p>
        </p:txBody>
      </p:sp>
      <p:sp>
        <p:nvSpPr>
          <p:cNvPr id="3" name="Content Placeholder 2"/>
          <p:cNvSpPr>
            <a:spLocks noGrp="1"/>
          </p:cNvSpPr>
          <p:nvPr>
            <p:ph idx="1"/>
          </p:nvPr>
        </p:nvSpPr>
        <p:spPr>
          <a:xfrm>
            <a:off x="474710" y="2243493"/>
            <a:ext cx="6328569" cy="4187350"/>
          </a:xfrm>
        </p:spPr>
        <p:txBody>
          <a:bodyPr>
            <a:normAutofit/>
          </a:bodyPr>
          <a:lstStyle/>
          <a:p>
            <a:r>
              <a:rPr lang="en-US" dirty="0"/>
              <a:t>Extremely Preterm (&lt; 28 </a:t>
            </a:r>
            <a:r>
              <a:rPr lang="en-US" dirty="0" err="1"/>
              <a:t>wks</a:t>
            </a:r>
            <a:r>
              <a:rPr lang="en-US" dirty="0"/>
              <a:t>; n = 2503): </a:t>
            </a:r>
          </a:p>
          <a:p>
            <a:pPr marL="457200" lvl="1" indent="0">
              <a:buNone/>
            </a:pPr>
            <a:r>
              <a:rPr lang="en-US" dirty="0"/>
              <a:t>	46% (95% CI: 30 -61%)</a:t>
            </a:r>
          </a:p>
          <a:p>
            <a:r>
              <a:rPr lang="en-US" dirty="0"/>
              <a:t>Very Preterm ( 28 – 32 </a:t>
            </a:r>
            <a:r>
              <a:rPr lang="en-US" dirty="0" err="1"/>
              <a:t>wks</a:t>
            </a:r>
            <a:r>
              <a:rPr lang="en-US" dirty="0"/>
              <a:t>; n = 723): </a:t>
            </a:r>
          </a:p>
          <a:p>
            <a:pPr marL="457200" lvl="1" indent="0">
              <a:buNone/>
            </a:pPr>
            <a:r>
              <a:rPr lang="en-US" dirty="0"/>
              <a:t>	42% (95% CI: 28 – 55%)</a:t>
            </a:r>
          </a:p>
          <a:p>
            <a:r>
              <a:rPr lang="en-US" dirty="0"/>
              <a:t>Moderate/Late Preterm (32 – 37 </a:t>
            </a:r>
            <a:r>
              <a:rPr lang="en-US" dirty="0" err="1"/>
              <a:t>wks</a:t>
            </a:r>
            <a:r>
              <a:rPr lang="en-US" dirty="0"/>
              <a:t>; n = 1113): </a:t>
            </a:r>
          </a:p>
          <a:p>
            <a:pPr marL="457200" lvl="1" indent="0">
              <a:buNone/>
            </a:pPr>
            <a:r>
              <a:rPr lang="en-US" dirty="0"/>
              <a:t>	38% (95% CI: 19 – 50%)</a:t>
            </a:r>
          </a:p>
          <a:p>
            <a:r>
              <a:rPr lang="en-US" dirty="0"/>
              <a:t>No statistically significant difference by degree of prematurity (p = .85).</a:t>
            </a:r>
          </a:p>
          <a:p>
            <a:pPr lvl="1"/>
            <a:r>
              <a:rPr lang="en-US" dirty="0"/>
              <a:t>Likely because of the heterogeneity across studies.</a:t>
            </a:r>
          </a:p>
          <a:p>
            <a:endParaRPr lang="en-US" dirty="0"/>
          </a:p>
        </p:txBody>
      </p:sp>
      <p:sp>
        <p:nvSpPr>
          <p:cNvPr id="5" name="TextBox 4"/>
          <p:cNvSpPr txBox="1"/>
          <p:nvPr/>
        </p:nvSpPr>
        <p:spPr>
          <a:xfrm>
            <a:off x="7662723" y="6461657"/>
            <a:ext cx="4403770" cy="369332"/>
          </a:xfrm>
          <a:prstGeom prst="rect">
            <a:avLst/>
          </a:prstGeom>
          <a:noFill/>
        </p:spPr>
        <p:txBody>
          <a:bodyPr wrap="none" rtlCol="0">
            <a:spAutoFit/>
          </a:bodyPr>
          <a:lstStyle/>
          <a:p>
            <a:r>
              <a:rPr lang="en-US" dirty="0"/>
              <a:t>Pados, Hill, Yamasaki, </a:t>
            </a:r>
            <a:r>
              <a:rPr lang="en-US" dirty="0" err="1"/>
              <a:t>Litt</a:t>
            </a:r>
            <a:r>
              <a:rPr lang="en-US" dirty="0"/>
              <a:t> &amp; Lee (2021)</a:t>
            </a:r>
          </a:p>
        </p:txBody>
      </p:sp>
      <p:sp>
        <p:nvSpPr>
          <p:cNvPr id="6" name="Footer Placeholder 5">
            <a:extLst>
              <a:ext uri="{FF2B5EF4-FFF2-40B4-BE49-F238E27FC236}">
                <a16:creationId xmlns:a16="http://schemas.microsoft.com/office/drawing/2014/main" id="{5B3BFD4D-DC33-9E79-3764-81EE3FF82FA8}"/>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335658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Age at Time of Study</a:t>
            </a:r>
          </a:p>
        </p:txBody>
      </p:sp>
      <p:sp>
        <p:nvSpPr>
          <p:cNvPr id="3" name="Content Placeholder 2"/>
          <p:cNvSpPr>
            <a:spLocks noGrp="1"/>
          </p:cNvSpPr>
          <p:nvPr>
            <p:ph idx="1"/>
          </p:nvPr>
        </p:nvSpPr>
        <p:spPr>
          <a:xfrm>
            <a:off x="655093" y="2442949"/>
            <a:ext cx="6623712" cy="4007278"/>
          </a:xfrm>
        </p:spPr>
        <p:txBody>
          <a:bodyPr>
            <a:normAutofit lnSpcReduction="10000"/>
          </a:bodyPr>
          <a:lstStyle/>
          <a:p>
            <a:r>
              <a:rPr lang="en-US" dirty="0"/>
              <a:t>FT - 6 </a:t>
            </a:r>
            <a:r>
              <a:rPr lang="en-US" dirty="0" err="1"/>
              <a:t>mos</a:t>
            </a:r>
            <a:r>
              <a:rPr lang="en-US" dirty="0"/>
              <a:t> old (</a:t>
            </a:r>
            <a:r>
              <a:rPr lang="en-US" i="1" dirty="0"/>
              <a:t>n</a:t>
            </a:r>
            <a:r>
              <a:rPr lang="en-US" dirty="0"/>
              <a:t> = 851): 38% (95% CI: 25 – 50%)</a:t>
            </a:r>
          </a:p>
          <a:p>
            <a:r>
              <a:rPr lang="en-US" dirty="0"/>
              <a:t>6 – 11 </a:t>
            </a:r>
            <a:r>
              <a:rPr lang="en-US" dirty="0" err="1"/>
              <a:t>mos</a:t>
            </a:r>
            <a:r>
              <a:rPr lang="en-US" dirty="0"/>
              <a:t> (</a:t>
            </a:r>
            <a:r>
              <a:rPr lang="en-US" i="1" dirty="0"/>
              <a:t>n</a:t>
            </a:r>
            <a:r>
              <a:rPr lang="en-US" dirty="0"/>
              <a:t> = 895): 38% (95% CI: 29 – 41%)</a:t>
            </a:r>
          </a:p>
          <a:p>
            <a:r>
              <a:rPr lang="en-US" dirty="0"/>
              <a:t>12 – 23 </a:t>
            </a:r>
            <a:r>
              <a:rPr lang="en-US" dirty="0" err="1"/>
              <a:t>mos</a:t>
            </a:r>
            <a:r>
              <a:rPr lang="en-US" dirty="0"/>
              <a:t> (</a:t>
            </a:r>
            <a:r>
              <a:rPr lang="en-US" i="1" dirty="0"/>
              <a:t>n</a:t>
            </a:r>
            <a:r>
              <a:rPr lang="en-US" dirty="0"/>
              <a:t> = 3114): 33% (95% CI: 22 – 46%)</a:t>
            </a:r>
          </a:p>
          <a:p>
            <a:r>
              <a:rPr lang="en-US" dirty="0"/>
              <a:t>24 – 48 </a:t>
            </a:r>
            <a:r>
              <a:rPr lang="en-US" dirty="0" err="1"/>
              <a:t>mos</a:t>
            </a:r>
            <a:r>
              <a:rPr lang="en-US" dirty="0"/>
              <a:t> (</a:t>
            </a:r>
            <a:r>
              <a:rPr lang="en-US" i="1" dirty="0"/>
              <a:t>n</a:t>
            </a:r>
            <a:r>
              <a:rPr lang="en-US" dirty="0"/>
              <a:t> = 1577): 32% (95% CI: 20 – 46%)</a:t>
            </a:r>
          </a:p>
          <a:p>
            <a:endParaRPr lang="en-US" dirty="0"/>
          </a:p>
          <a:p>
            <a:r>
              <a:rPr lang="en-US" dirty="0"/>
              <a:t>Heterogeneity across studies within each age category</a:t>
            </a:r>
          </a:p>
          <a:p>
            <a:pPr lvl="1"/>
            <a:r>
              <a:rPr lang="en-US" dirty="0"/>
              <a:t>Again, measured and defined differently</a:t>
            </a:r>
          </a:p>
          <a:p>
            <a:r>
              <a:rPr lang="en-US" dirty="0"/>
              <a:t>No statistically significant difference by age at time of study (p = . 88)</a:t>
            </a:r>
          </a:p>
          <a:p>
            <a:pPr lvl="1"/>
            <a:r>
              <a:rPr lang="en-US" dirty="0"/>
              <a:t>Take away: Preterm infant feeding does not get better as they get older.</a:t>
            </a:r>
          </a:p>
          <a:p>
            <a:endParaRPr lang="en-US" dirty="0"/>
          </a:p>
        </p:txBody>
      </p:sp>
      <p:pic>
        <p:nvPicPr>
          <p:cNvPr id="4" name="Picture 3"/>
          <p:cNvPicPr>
            <a:picLocks noChangeAspect="1"/>
          </p:cNvPicPr>
          <p:nvPr/>
        </p:nvPicPr>
        <p:blipFill rotWithShape="1">
          <a:blip r:embed="rId2"/>
          <a:srcRect l="4502" t="2714" r="4628"/>
          <a:stretch/>
        </p:blipFill>
        <p:spPr>
          <a:xfrm>
            <a:off x="7278805" y="315107"/>
            <a:ext cx="4913195" cy="6358863"/>
          </a:xfrm>
          <a:prstGeom prst="rect">
            <a:avLst/>
          </a:prstGeom>
        </p:spPr>
      </p:pic>
      <p:sp>
        <p:nvSpPr>
          <p:cNvPr id="5" name="TextBox 4"/>
          <p:cNvSpPr txBox="1"/>
          <p:nvPr/>
        </p:nvSpPr>
        <p:spPr>
          <a:xfrm>
            <a:off x="7714482" y="6450227"/>
            <a:ext cx="4403770" cy="369332"/>
          </a:xfrm>
          <a:prstGeom prst="rect">
            <a:avLst/>
          </a:prstGeom>
          <a:noFill/>
        </p:spPr>
        <p:txBody>
          <a:bodyPr wrap="none" rtlCol="0">
            <a:spAutoFit/>
          </a:bodyPr>
          <a:lstStyle/>
          <a:p>
            <a:r>
              <a:rPr lang="en-US" dirty="0"/>
              <a:t>Pados, Hill, Yamasaki, </a:t>
            </a:r>
            <a:r>
              <a:rPr lang="en-US" dirty="0" err="1"/>
              <a:t>Litt</a:t>
            </a:r>
            <a:r>
              <a:rPr lang="en-US" dirty="0"/>
              <a:t> &amp; Lee (2021)</a:t>
            </a:r>
          </a:p>
        </p:txBody>
      </p:sp>
      <p:sp>
        <p:nvSpPr>
          <p:cNvPr id="6" name="Footer Placeholder 5">
            <a:extLst>
              <a:ext uri="{FF2B5EF4-FFF2-40B4-BE49-F238E27FC236}">
                <a16:creationId xmlns:a16="http://schemas.microsoft.com/office/drawing/2014/main" id="{2F0B979B-AE98-6CF6-80A3-719B758BDE66}"/>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3933379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B66F-EDB9-4DBC-90A0-000B0C53CA00}"/>
              </a:ext>
            </a:extLst>
          </p:cNvPr>
          <p:cNvSpPr>
            <a:spLocks noGrp="1"/>
          </p:cNvSpPr>
          <p:nvPr>
            <p:ph type="title"/>
          </p:nvPr>
        </p:nvSpPr>
        <p:spPr/>
        <p:txBody>
          <a:bodyPr/>
          <a:lstStyle/>
          <a:p>
            <a:r>
              <a:rPr lang="en-US" dirty="0"/>
              <a:t>“Bottle-feeding challenges in preterm-born infants in the first 7 months”</a:t>
            </a:r>
          </a:p>
        </p:txBody>
      </p:sp>
      <p:sp>
        <p:nvSpPr>
          <p:cNvPr id="3" name="Content Placeholder 2">
            <a:extLst>
              <a:ext uri="{FF2B5EF4-FFF2-40B4-BE49-F238E27FC236}">
                <a16:creationId xmlns:a16="http://schemas.microsoft.com/office/drawing/2014/main" id="{E041CA54-75F4-44A6-B1A4-C988F1431206}"/>
              </a:ext>
            </a:extLst>
          </p:cNvPr>
          <p:cNvSpPr>
            <a:spLocks noGrp="1"/>
          </p:cNvSpPr>
          <p:nvPr>
            <p:ph idx="1"/>
          </p:nvPr>
        </p:nvSpPr>
        <p:spPr>
          <a:xfrm>
            <a:off x="1001206" y="2417383"/>
            <a:ext cx="5209270" cy="3718798"/>
          </a:xfrm>
        </p:spPr>
        <p:txBody>
          <a:bodyPr>
            <a:normAutofit lnSpcReduction="10000"/>
          </a:bodyPr>
          <a:lstStyle/>
          <a:p>
            <a:r>
              <a:rPr lang="en-US" dirty="0"/>
              <a:t>Very preterm infants (&lt; 32 weeks’) had significantly more symptoms of problematic feeding than infants born at later gestational age</a:t>
            </a:r>
          </a:p>
          <a:p>
            <a:pPr lvl="1"/>
            <a:r>
              <a:rPr lang="en-US" dirty="0"/>
              <a:t>Across multiple domains of feeding</a:t>
            </a:r>
          </a:p>
          <a:p>
            <a:r>
              <a:rPr lang="en-US" dirty="0"/>
              <a:t>Factors associated with problematic feeding</a:t>
            </a:r>
          </a:p>
          <a:p>
            <a:pPr lvl="1"/>
            <a:r>
              <a:rPr lang="en-US" dirty="0"/>
              <a:t>Bronchopulmonary dysplasia</a:t>
            </a:r>
          </a:p>
          <a:p>
            <a:pPr lvl="1"/>
            <a:r>
              <a:rPr lang="en-US" dirty="0"/>
              <a:t>Gastroesophageal reflux</a:t>
            </a:r>
          </a:p>
          <a:p>
            <a:pPr lvl="1"/>
            <a:r>
              <a:rPr lang="en-US" dirty="0"/>
              <a:t>Structural anomalies of the face, mouth, and GI tract</a:t>
            </a:r>
          </a:p>
          <a:p>
            <a:pPr lvl="1"/>
            <a:r>
              <a:rPr lang="en-US" dirty="0"/>
              <a:t>History of breastfeeding difficulty</a:t>
            </a:r>
          </a:p>
        </p:txBody>
      </p:sp>
      <p:pic>
        <p:nvPicPr>
          <p:cNvPr id="4" name="Picture 3">
            <a:extLst>
              <a:ext uri="{FF2B5EF4-FFF2-40B4-BE49-F238E27FC236}">
                <a16:creationId xmlns:a16="http://schemas.microsoft.com/office/drawing/2014/main" id="{37C335AD-A2B7-4C1F-8A59-FD369DB3AE95}"/>
              </a:ext>
            </a:extLst>
          </p:cNvPr>
          <p:cNvPicPr>
            <a:picLocks noChangeAspect="1"/>
          </p:cNvPicPr>
          <p:nvPr/>
        </p:nvPicPr>
        <p:blipFill rotWithShape="1">
          <a:blip r:embed="rId2"/>
          <a:srcRect b="6075"/>
          <a:stretch/>
        </p:blipFill>
        <p:spPr>
          <a:xfrm>
            <a:off x="6293051" y="2301002"/>
            <a:ext cx="5898949" cy="3492895"/>
          </a:xfrm>
          <a:prstGeom prst="rect">
            <a:avLst/>
          </a:prstGeom>
        </p:spPr>
      </p:pic>
      <p:sp>
        <p:nvSpPr>
          <p:cNvPr id="5" name="TextBox 4">
            <a:extLst>
              <a:ext uri="{FF2B5EF4-FFF2-40B4-BE49-F238E27FC236}">
                <a16:creationId xmlns:a16="http://schemas.microsoft.com/office/drawing/2014/main" id="{F433E1CC-9A9A-41B9-A1EA-0078FE74B3F7}"/>
              </a:ext>
            </a:extLst>
          </p:cNvPr>
          <p:cNvSpPr txBox="1"/>
          <p:nvPr/>
        </p:nvSpPr>
        <p:spPr>
          <a:xfrm>
            <a:off x="9298259" y="6019800"/>
            <a:ext cx="2893741" cy="369332"/>
          </a:xfrm>
          <a:prstGeom prst="rect">
            <a:avLst/>
          </a:prstGeom>
          <a:noFill/>
        </p:spPr>
        <p:txBody>
          <a:bodyPr wrap="none" rtlCol="0">
            <a:spAutoFit/>
          </a:bodyPr>
          <a:lstStyle/>
          <a:p>
            <a:r>
              <a:rPr lang="en-US" dirty="0"/>
              <a:t>Hill, Park, &amp; Pados (2020)</a:t>
            </a:r>
          </a:p>
        </p:txBody>
      </p:sp>
      <p:pic>
        <p:nvPicPr>
          <p:cNvPr id="7" name="Picture 6" descr="Qr code&#10;&#10;Description automatically generated">
            <a:extLst>
              <a:ext uri="{FF2B5EF4-FFF2-40B4-BE49-F238E27FC236}">
                <a16:creationId xmlns:a16="http://schemas.microsoft.com/office/drawing/2014/main" id="{93CCA309-A5CC-4E1B-B1C9-F09C19956949}"/>
              </a:ext>
            </a:extLst>
          </p:cNvPr>
          <p:cNvPicPr>
            <a:picLocks noChangeAspect="1"/>
          </p:cNvPicPr>
          <p:nvPr/>
        </p:nvPicPr>
        <p:blipFill>
          <a:blip r:embed="rId3"/>
          <a:stretch>
            <a:fillRect/>
          </a:stretch>
        </p:blipFill>
        <p:spPr>
          <a:xfrm>
            <a:off x="10342186" y="441316"/>
            <a:ext cx="1633783" cy="1633783"/>
          </a:xfrm>
          <a:prstGeom prst="rect">
            <a:avLst/>
          </a:prstGeom>
        </p:spPr>
      </p:pic>
      <p:sp>
        <p:nvSpPr>
          <p:cNvPr id="6" name="Footer Placeholder 5">
            <a:extLst>
              <a:ext uri="{FF2B5EF4-FFF2-40B4-BE49-F238E27FC236}">
                <a16:creationId xmlns:a16="http://schemas.microsoft.com/office/drawing/2014/main" id="{9EC59960-A003-0F88-7636-18527453A885}"/>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2805638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AD13-1448-4EDE-BD80-9C69978E8177}"/>
              </a:ext>
            </a:extLst>
          </p:cNvPr>
          <p:cNvSpPr>
            <a:spLocks noGrp="1"/>
          </p:cNvSpPr>
          <p:nvPr>
            <p:ph type="title"/>
          </p:nvPr>
        </p:nvSpPr>
        <p:spPr>
          <a:xfrm>
            <a:off x="1154954" y="973668"/>
            <a:ext cx="10000726" cy="706964"/>
          </a:xfrm>
        </p:spPr>
        <p:txBody>
          <a:bodyPr/>
          <a:lstStyle/>
          <a:p>
            <a:r>
              <a:rPr lang="en-US" dirty="0"/>
              <a:t>“Symptoms of problematic feeding in preterm-born infants at 6 months – 7 years”</a:t>
            </a:r>
          </a:p>
        </p:txBody>
      </p:sp>
      <p:sp>
        <p:nvSpPr>
          <p:cNvPr id="3" name="Content Placeholder 2">
            <a:extLst>
              <a:ext uri="{FF2B5EF4-FFF2-40B4-BE49-F238E27FC236}">
                <a16:creationId xmlns:a16="http://schemas.microsoft.com/office/drawing/2014/main" id="{226AAE68-C2E7-4586-90A0-460A26A09D13}"/>
              </a:ext>
            </a:extLst>
          </p:cNvPr>
          <p:cNvSpPr>
            <a:spLocks noGrp="1"/>
          </p:cNvSpPr>
          <p:nvPr>
            <p:ph idx="1"/>
          </p:nvPr>
        </p:nvSpPr>
        <p:spPr>
          <a:xfrm>
            <a:off x="1154955" y="2399696"/>
            <a:ext cx="4941045" cy="4156552"/>
          </a:xfrm>
        </p:spPr>
        <p:txBody>
          <a:bodyPr>
            <a:normAutofit fontScale="77500" lnSpcReduction="20000"/>
          </a:bodyPr>
          <a:lstStyle/>
          <a:p>
            <a:r>
              <a:rPr lang="en-US" dirty="0"/>
              <a:t>Both very preterm infants (&lt; 32 weeks’) and moderate to late preterm infants (32 – 36 6/7 weeks’) had more symptoms of problematic feeding than full-term infants</a:t>
            </a:r>
          </a:p>
          <a:p>
            <a:r>
              <a:rPr lang="en-US" dirty="0"/>
              <a:t>Within the preterm sample (n = 256); controlling for age, sex, &amp; preterm group</a:t>
            </a:r>
          </a:p>
          <a:p>
            <a:pPr lvl="1"/>
            <a:r>
              <a:rPr lang="en-US" dirty="0"/>
              <a:t>Feeding concerns during infancy</a:t>
            </a:r>
          </a:p>
          <a:p>
            <a:pPr lvl="1"/>
            <a:r>
              <a:rPr lang="en-US" dirty="0"/>
              <a:t>Oxygen requirement &gt; 40 weeks</a:t>
            </a:r>
          </a:p>
          <a:p>
            <a:pPr lvl="1"/>
            <a:r>
              <a:rPr lang="en-US" dirty="0"/>
              <a:t>Congenital heart disease</a:t>
            </a:r>
          </a:p>
          <a:p>
            <a:pPr lvl="1"/>
            <a:r>
              <a:rPr lang="en-US" dirty="0"/>
              <a:t>Structural anomaly of the face, mouth, or GI tract</a:t>
            </a:r>
          </a:p>
          <a:p>
            <a:pPr lvl="1"/>
            <a:r>
              <a:rPr lang="en-US" dirty="0"/>
              <a:t>Genetic disorder</a:t>
            </a:r>
          </a:p>
          <a:p>
            <a:pPr lvl="1"/>
            <a:r>
              <a:rPr lang="en-US" dirty="0"/>
              <a:t>Cerebral palsy </a:t>
            </a:r>
          </a:p>
          <a:p>
            <a:pPr lvl="1"/>
            <a:r>
              <a:rPr lang="en-US" dirty="0"/>
              <a:t>Developmental &amp; speech-language delay</a:t>
            </a:r>
          </a:p>
          <a:p>
            <a:pPr lvl="1"/>
            <a:r>
              <a:rPr lang="en-US" dirty="0"/>
              <a:t>Vision impairment</a:t>
            </a:r>
          </a:p>
          <a:p>
            <a:pPr lvl="1"/>
            <a:r>
              <a:rPr lang="en-US" dirty="0"/>
              <a:t>Sensory processing disorder</a:t>
            </a:r>
          </a:p>
          <a:p>
            <a:pPr lvl="1"/>
            <a:r>
              <a:rPr lang="en-US" dirty="0"/>
              <a:t>Gastroesophageal reflux</a:t>
            </a:r>
          </a:p>
        </p:txBody>
      </p:sp>
      <p:pic>
        <p:nvPicPr>
          <p:cNvPr id="4" name="Content Placeholder 3">
            <a:extLst>
              <a:ext uri="{FF2B5EF4-FFF2-40B4-BE49-F238E27FC236}">
                <a16:creationId xmlns:a16="http://schemas.microsoft.com/office/drawing/2014/main" id="{28265B19-88FE-43D5-8378-5ABBBEFF7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99696"/>
            <a:ext cx="5910072" cy="3314982"/>
          </a:xfrm>
          <a:prstGeom prst="rect">
            <a:avLst/>
          </a:prstGeom>
        </p:spPr>
      </p:pic>
      <p:sp>
        <p:nvSpPr>
          <p:cNvPr id="5" name="TextBox 4">
            <a:extLst>
              <a:ext uri="{FF2B5EF4-FFF2-40B4-BE49-F238E27FC236}">
                <a16:creationId xmlns:a16="http://schemas.microsoft.com/office/drawing/2014/main" id="{78C3AA08-F16D-487A-B8B3-B0B0C333A1BC}"/>
              </a:ext>
            </a:extLst>
          </p:cNvPr>
          <p:cNvSpPr txBox="1"/>
          <p:nvPr/>
        </p:nvSpPr>
        <p:spPr>
          <a:xfrm>
            <a:off x="7724131" y="5835134"/>
            <a:ext cx="4281941" cy="369332"/>
          </a:xfrm>
          <a:prstGeom prst="rect">
            <a:avLst/>
          </a:prstGeom>
          <a:noFill/>
        </p:spPr>
        <p:txBody>
          <a:bodyPr wrap="none" rtlCol="0">
            <a:spAutoFit/>
          </a:bodyPr>
          <a:lstStyle/>
          <a:p>
            <a:r>
              <a:rPr lang="en-US" dirty="0"/>
              <a:t>Park, </a:t>
            </a:r>
            <a:r>
              <a:rPr lang="en-US" dirty="0" err="1"/>
              <a:t>Thoyre</a:t>
            </a:r>
            <a:r>
              <a:rPr lang="en-US" dirty="0"/>
              <a:t>, Pados, &amp; </a:t>
            </a:r>
            <a:r>
              <a:rPr lang="en-US" dirty="0" err="1"/>
              <a:t>Gregas</a:t>
            </a:r>
            <a:r>
              <a:rPr lang="en-US" dirty="0"/>
              <a:t> (2019)</a:t>
            </a:r>
          </a:p>
        </p:txBody>
      </p:sp>
      <p:sp>
        <p:nvSpPr>
          <p:cNvPr id="6" name="Footer Placeholder 5">
            <a:extLst>
              <a:ext uri="{FF2B5EF4-FFF2-40B4-BE49-F238E27FC236}">
                <a16:creationId xmlns:a16="http://schemas.microsoft.com/office/drawing/2014/main" id="{970A68D9-22D4-FA46-1EE9-FBAA3C7D4898}"/>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577388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420F-EC44-84FC-FBFC-FF442670C9A9}"/>
              </a:ext>
            </a:extLst>
          </p:cNvPr>
          <p:cNvSpPr>
            <a:spLocks noGrp="1"/>
          </p:cNvSpPr>
          <p:nvPr>
            <p:ph type="title"/>
          </p:nvPr>
        </p:nvSpPr>
        <p:spPr>
          <a:xfrm>
            <a:off x="1154954" y="973668"/>
            <a:ext cx="9148979" cy="706964"/>
          </a:xfrm>
        </p:spPr>
        <p:txBody>
          <a:bodyPr/>
          <a:lstStyle/>
          <a:p>
            <a:r>
              <a:rPr lang="en-US" dirty="0"/>
              <a:t>Preterm-born infants and GER symptoms</a:t>
            </a:r>
          </a:p>
        </p:txBody>
      </p:sp>
      <p:sp>
        <p:nvSpPr>
          <p:cNvPr id="3" name="Content Placeholder 2">
            <a:extLst>
              <a:ext uri="{FF2B5EF4-FFF2-40B4-BE49-F238E27FC236}">
                <a16:creationId xmlns:a16="http://schemas.microsoft.com/office/drawing/2014/main" id="{7307C5A4-AD42-6B54-3942-ABA4BC0BC941}"/>
              </a:ext>
            </a:extLst>
          </p:cNvPr>
          <p:cNvSpPr>
            <a:spLocks noGrp="1"/>
          </p:cNvSpPr>
          <p:nvPr>
            <p:ph idx="1"/>
          </p:nvPr>
        </p:nvSpPr>
        <p:spPr>
          <a:xfrm>
            <a:off x="1154954" y="2362199"/>
            <a:ext cx="4226371" cy="3915833"/>
          </a:xfrm>
        </p:spPr>
        <p:txBody>
          <a:bodyPr>
            <a:normAutofit fontScale="92500" lnSpcReduction="10000"/>
          </a:bodyPr>
          <a:lstStyle/>
          <a:p>
            <a:r>
              <a:rPr lang="en-US" dirty="0"/>
              <a:t>Symptoms of gastroesophageal reflux (GER) in preterm infants is controversial</a:t>
            </a:r>
          </a:p>
          <a:p>
            <a:r>
              <a:rPr lang="en-US" dirty="0"/>
              <a:t>Infants born full-term have decrease in GER symptoms over time</a:t>
            </a:r>
          </a:p>
          <a:p>
            <a:r>
              <a:rPr lang="en-US" dirty="0"/>
              <a:t>Infants born 32 – 37 weeks, no change</a:t>
            </a:r>
          </a:p>
          <a:p>
            <a:r>
              <a:rPr lang="en-US" dirty="0"/>
              <a:t>Infants born &lt; 32 weeks, increase in symptoms</a:t>
            </a:r>
          </a:p>
          <a:p>
            <a:r>
              <a:rPr lang="en-US" dirty="0"/>
              <a:t>Preterm infants with symptoms of GERD have higher levels of intestinal inflammation (Shelly et al., 2021)</a:t>
            </a:r>
          </a:p>
        </p:txBody>
      </p:sp>
      <p:sp>
        <p:nvSpPr>
          <p:cNvPr id="4" name="Footer Placeholder 3">
            <a:extLst>
              <a:ext uri="{FF2B5EF4-FFF2-40B4-BE49-F238E27FC236}">
                <a16:creationId xmlns:a16="http://schemas.microsoft.com/office/drawing/2014/main" id="{3BA966AA-7D9D-949E-A683-5C42281B3883}"/>
              </a:ext>
            </a:extLst>
          </p:cNvPr>
          <p:cNvSpPr>
            <a:spLocks noGrp="1"/>
          </p:cNvSpPr>
          <p:nvPr>
            <p:ph type="ftr" sz="quarter" idx="11"/>
          </p:nvPr>
        </p:nvSpPr>
        <p:spPr/>
        <p:txBody>
          <a:bodyPr/>
          <a:lstStyle/>
          <a:p>
            <a:r>
              <a:rPr lang="en-US"/>
              <a:t>Copyright 2023 Britt Pados ALL RIGHTS RESERVED</a:t>
            </a:r>
            <a:endParaRPr lang="en-US" dirty="0"/>
          </a:p>
        </p:txBody>
      </p:sp>
      <p:pic>
        <p:nvPicPr>
          <p:cNvPr id="6" name="Picture 5" descr="Chart, bar chart&#10;&#10;Description automatically generated">
            <a:extLst>
              <a:ext uri="{FF2B5EF4-FFF2-40B4-BE49-F238E27FC236}">
                <a16:creationId xmlns:a16="http://schemas.microsoft.com/office/drawing/2014/main" id="{7EC8C9FD-15D3-3831-90CA-8195F3DDBF72}"/>
              </a:ext>
            </a:extLst>
          </p:cNvPr>
          <p:cNvPicPr>
            <a:picLocks noChangeAspect="1"/>
          </p:cNvPicPr>
          <p:nvPr/>
        </p:nvPicPr>
        <p:blipFill>
          <a:blip r:embed="rId2"/>
          <a:stretch>
            <a:fillRect/>
          </a:stretch>
        </p:blipFill>
        <p:spPr>
          <a:xfrm>
            <a:off x="5381326" y="2186839"/>
            <a:ext cx="6356953" cy="3832961"/>
          </a:xfrm>
          <a:prstGeom prst="rect">
            <a:avLst/>
          </a:prstGeom>
        </p:spPr>
      </p:pic>
      <p:sp>
        <p:nvSpPr>
          <p:cNvPr id="7" name="TextBox 6">
            <a:extLst>
              <a:ext uri="{FF2B5EF4-FFF2-40B4-BE49-F238E27FC236}">
                <a16:creationId xmlns:a16="http://schemas.microsoft.com/office/drawing/2014/main" id="{BCC32007-8480-3A29-AD39-E37578F2E48B}"/>
              </a:ext>
            </a:extLst>
          </p:cNvPr>
          <p:cNvSpPr txBox="1"/>
          <p:nvPr/>
        </p:nvSpPr>
        <p:spPr>
          <a:xfrm>
            <a:off x="7040033" y="6156675"/>
            <a:ext cx="5249333" cy="369332"/>
          </a:xfrm>
          <a:prstGeom prst="rect">
            <a:avLst/>
          </a:prstGeom>
          <a:noFill/>
        </p:spPr>
        <p:txBody>
          <a:bodyPr wrap="square" rtlCol="0">
            <a:spAutoFit/>
          </a:bodyPr>
          <a:lstStyle/>
          <a:p>
            <a:r>
              <a:rPr lang="en-US" dirty="0"/>
              <a:t>Pados, Briceno, Feaster, &amp; Gregory (2021)</a:t>
            </a:r>
          </a:p>
        </p:txBody>
      </p:sp>
      <p:pic>
        <p:nvPicPr>
          <p:cNvPr id="9" name="Picture 8" descr="Qr code&#10;&#10;Description automatically generated">
            <a:extLst>
              <a:ext uri="{FF2B5EF4-FFF2-40B4-BE49-F238E27FC236}">
                <a16:creationId xmlns:a16="http://schemas.microsoft.com/office/drawing/2014/main" id="{E4BB206B-5B53-FE32-3789-8E707CC503FA}"/>
              </a:ext>
            </a:extLst>
          </p:cNvPr>
          <p:cNvPicPr>
            <a:picLocks noChangeAspect="1"/>
          </p:cNvPicPr>
          <p:nvPr/>
        </p:nvPicPr>
        <p:blipFill>
          <a:blip r:embed="rId3"/>
          <a:stretch>
            <a:fillRect/>
          </a:stretch>
        </p:blipFill>
        <p:spPr>
          <a:xfrm>
            <a:off x="10274300" y="270933"/>
            <a:ext cx="1845733" cy="1845733"/>
          </a:xfrm>
          <a:prstGeom prst="rect">
            <a:avLst/>
          </a:prstGeom>
        </p:spPr>
      </p:pic>
    </p:spTree>
    <p:extLst>
      <p:ext uri="{BB962C8B-B14F-4D97-AF65-F5344CB8AC3E}">
        <p14:creationId xmlns:p14="http://schemas.microsoft.com/office/powerpoint/2010/main" val="418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3D03-3131-2E47-E341-B408A9FAA582}"/>
              </a:ext>
            </a:extLst>
          </p:cNvPr>
          <p:cNvSpPr>
            <a:spLocks noGrp="1"/>
          </p:cNvSpPr>
          <p:nvPr>
            <p:ph type="title"/>
          </p:nvPr>
        </p:nvSpPr>
        <p:spPr/>
        <p:txBody>
          <a:bodyPr/>
          <a:lstStyle/>
          <a:p>
            <a:r>
              <a:rPr lang="en-US" dirty="0"/>
              <a:t>Dedication</a:t>
            </a:r>
          </a:p>
        </p:txBody>
      </p:sp>
      <p:sp>
        <p:nvSpPr>
          <p:cNvPr id="4" name="Footer Placeholder 3">
            <a:extLst>
              <a:ext uri="{FF2B5EF4-FFF2-40B4-BE49-F238E27FC236}">
                <a16:creationId xmlns:a16="http://schemas.microsoft.com/office/drawing/2014/main" id="{08380FAE-59FC-EC2E-B147-56FB1C5F7BF3}"/>
              </a:ext>
            </a:extLst>
          </p:cNvPr>
          <p:cNvSpPr>
            <a:spLocks noGrp="1"/>
          </p:cNvSpPr>
          <p:nvPr>
            <p:ph type="ftr" sz="quarter" idx="11"/>
          </p:nvPr>
        </p:nvSpPr>
        <p:spPr/>
        <p:txBody>
          <a:bodyPr/>
          <a:lstStyle/>
          <a:p>
            <a:r>
              <a:rPr lang="en-US"/>
              <a:t>Copyright 2023 Britt Pados ALL RIGHTS RESERVED</a:t>
            </a:r>
            <a:endParaRPr lang="en-US" dirty="0"/>
          </a:p>
        </p:txBody>
      </p:sp>
      <p:pic>
        <p:nvPicPr>
          <p:cNvPr id="5" name="Picture 4">
            <a:extLst>
              <a:ext uri="{FF2B5EF4-FFF2-40B4-BE49-F238E27FC236}">
                <a16:creationId xmlns:a16="http://schemas.microsoft.com/office/drawing/2014/main" id="{09965E26-5C70-C553-5166-924A62B9D1FC}"/>
              </a:ext>
            </a:extLst>
          </p:cNvPr>
          <p:cNvPicPr>
            <a:picLocks noChangeAspect="1"/>
          </p:cNvPicPr>
          <p:nvPr/>
        </p:nvPicPr>
        <p:blipFill>
          <a:blip r:embed="rId2"/>
          <a:stretch>
            <a:fillRect/>
          </a:stretch>
        </p:blipFill>
        <p:spPr>
          <a:xfrm>
            <a:off x="719630" y="1823194"/>
            <a:ext cx="3316511" cy="4426080"/>
          </a:xfrm>
          <a:prstGeom prst="rect">
            <a:avLst/>
          </a:prstGeom>
        </p:spPr>
      </p:pic>
      <p:pic>
        <p:nvPicPr>
          <p:cNvPr id="7" name="Picture 6" descr="A person and person taking a selfie&#10;&#10;Description automatically generated with medium confidence">
            <a:extLst>
              <a:ext uri="{FF2B5EF4-FFF2-40B4-BE49-F238E27FC236}">
                <a16:creationId xmlns:a16="http://schemas.microsoft.com/office/drawing/2014/main" id="{9F1B2ADC-C3B9-4071-A550-DB64D2C35543}"/>
              </a:ext>
            </a:extLst>
          </p:cNvPr>
          <p:cNvPicPr>
            <a:picLocks noChangeAspect="1"/>
          </p:cNvPicPr>
          <p:nvPr/>
        </p:nvPicPr>
        <p:blipFill>
          <a:blip r:embed="rId3"/>
          <a:stretch>
            <a:fillRect/>
          </a:stretch>
        </p:blipFill>
        <p:spPr>
          <a:xfrm rot="5400000">
            <a:off x="3867645" y="2376454"/>
            <a:ext cx="4426079" cy="3319559"/>
          </a:xfrm>
          <a:prstGeom prst="rect">
            <a:avLst/>
          </a:prstGeom>
        </p:spPr>
      </p:pic>
      <p:pic>
        <p:nvPicPr>
          <p:cNvPr id="9" name="Picture 8" descr="A child sitting at a table&#10;&#10;Description automatically generated with medium confidence">
            <a:extLst>
              <a:ext uri="{FF2B5EF4-FFF2-40B4-BE49-F238E27FC236}">
                <a16:creationId xmlns:a16="http://schemas.microsoft.com/office/drawing/2014/main" id="{523BD36C-E3A5-FA41-F724-D5BB26305FBB}"/>
              </a:ext>
            </a:extLst>
          </p:cNvPr>
          <p:cNvPicPr>
            <a:picLocks noChangeAspect="1"/>
          </p:cNvPicPr>
          <p:nvPr/>
        </p:nvPicPr>
        <p:blipFill>
          <a:blip r:embed="rId4"/>
          <a:stretch>
            <a:fillRect/>
          </a:stretch>
        </p:blipFill>
        <p:spPr>
          <a:xfrm>
            <a:off x="8155861" y="1823194"/>
            <a:ext cx="3319560" cy="4426080"/>
          </a:xfrm>
          <a:prstGeom prst="rect">
            <a:avLst/>
          </a:prstGeom>
        </p:spPr>
      </p:pic>
    </p:spTree>
    <p:extLst>
      <p:ext uri="{BB962C8B-B14F-4D97-AF65-F5344CB8AC3E}">
        <p14:creationId xmlns:p14="http://schemas.microsoft.com/office/powerpoint/2010/main" val="402762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23E6-2B7C-4A49-8F64-2144046316F4}"/>
              </a:ext>
            </a:extLst>
          </p:cNvPr>
          <p:cNvSpPr>
            <a:spLocks noGrp="1"/>
          </p:cNvSpPr>
          <p:nvPr>
            <p:ph type="title"/>
          </p:nvPr>
        </p:nvSpPr>
        <p:spPr>
          <a:xfrm>
            <a:off x="731622" y="905933"/>
            <a:ext cx="9106645" cy="706964"/>
          </a:xfrm>
        </p:spPr>
        <p:txBody>
          <a:bodyPr/>
          <a:lstStyle/>
          <a:p>
            <a:r>
              <a:rPr lang="en-US" sz="3200" dirty="0"/>
              <a:t>“Feeding at 6-12 months in infants with CHD”</a:t>
            </a:r>
          </a:p>
        </p:txBody>
      </p:sp>
      <p:sp>
        <p:nvSpPr>
          <p:cNvPr id="3" name="Content Placeholder 2">
            <a:extLst>
              <a:ext uri="{FF2B5EF4-FFF2-40B4-BE49-F238E27FC236}">
                <a16:creationId xmlns:a16="http://schemas.microsoft.com/office/drawing/2014/main" id="{65707A6D-67B8-45B5-B287-6D2F40299FF3}"/>
              </a:ext>
            </a:extLst>
          </p:cNvPr>
          <p:cNvSpPr>
            <a:spLocks noGrp="1"/>
          </p:cNvSpPr>
          <p:nvPr>
            <p:ph idx="1"/>
          </p:nvPr>
        </p:nvSpPr>
        <p:spPr>
          <a:xfrm>
            <a:off x="1154955" y="2318028"/>
            <a:ext cx="4906289" cy="3886438"/>
          </a:xfrm>
        </p:spPr>
        <p:txBody>
          <a:bodyPr>
            <a:normAutofit/>
          </a:bodyPr>
          <a:lstStyle/>
          <a:p>
            <a:r>
              <a:rPr lang="en-US" dirty="0"/>
              <a:t>In a study of 30 infants with congenital heart disease</a:t>
            </a:r>
          </a:p>
          <a:p>
            <a:r>
              <a:rPr lang="en-US" dirty="0"/>
              <a:t>“Problematic feeding” was common</a:t>
            </a:r>
          </a:p>
          <a:p>
            <a:pPr lvl="1"/>
            <a:r>
              <a:rPr lang="en-US" dirty="0"/>
              <a:t>6 months: 96%</a:t>
            </a:r>
          </a:p>
          <a:p>
            <a:pPr lvl="1"/>
            <a:r>
              <a:rPr lang="en-US" dirty="0"/>
              <a:t>8 months: 67%</a:t>
            </a:r>
          </a:p>
          <a:p>
            <a:pPr lvl="1"/>
            <a:r>
              <a:rPr lang="en-US" dirty="0"/>
              <a:t>10 months: 70%</a:t>
            </a:r>
          </a:p>
          <a:p>
            <a:pPr lvl="1"/>
            <a:r>
              <a:rPr lang="en-US" dirty="0"/>
              <a:t>12 months: 43%</a:t>
            </a:r>
          </a:p>
          <a:p>
            <a:r>
              <a:rPr lang="en-US" dirty="0"/>
              <a:t>Infants with more symptoms of GI distress and GER had more symptoms of problematic feeding.</a:t>
            </a:r>
          </a:p>
        </p:txBody>
      </p:sp>
      <p:sp>
        <p:nvSpPr>
          <p:cNvPr id="5" name="TextBox 4">
            <a:extLst>
              <a:ext uri="{FF2B5EF4-FFF2-40B4-BE49-F238E27FC236}">
                <a16:creationId xmlns:a16="http://schemas.microsoft.com/office/drawing/2014/main" id="{50E4FF14-6E1A-4AF9-8A8F-534D80838C63}"/>
              </a:ext>
            </a:extLst>
          </p:cNvPr>
          <p:cNvSpPr txBox="1"/>
          <p:nvPr/>
        </p:nvSpPr>
        <p:spPr>
          <a:xfrm>
            <a:off x="9074664" y="6244167"/>
            <a:ext cx="2807179" cy="369332"/>
          </a:xfrm>
          <a:prstGeom prst="rect">
            <a:avLst/>
          </a:prstGeom>
          <a:noFill/>
        </p:spPr>
        <p:txBody>
          <a:bodyPr wrap="none" rtlCol="0">
            <a:spAutoFit/>
          </a:bodyPr>
          <a:lstStyle/>
          <a:p>
            <a:r>
              <a:rPr lang="en-US" dirty="0"/>
              <a:t>Pados &amp; Harrison (2022)</a:t>
            </a:r>
          </a:p>
        </p:txBody>
      </p:sp>
      <p:sp>
        <p:nvSpPr>
          <p:cNvPr id="6" name="Footer Placeholder 5">
            <a:extLst>
              <a:ext uri="{FF2B5EF4-FFF2-40B4-BE49-F238E27FC236}">
                <a16:creationId xmlns:a16="http://schemas.microsoft.com/office/drawing/2014/main" id="{D27C33CB-BDDB-A911-F13C-7F042C2D65AF}"/>
              </a:ext>
            </a:extLst>
          </p:cNvPr>
          <p:cNvSpPr>
            <a:spLocks noGrp="1"/>
          </p:cNvSpPr>
          <p:nvPr>
            <p:ph type="ftr" sz="quarter" idx="11"/>
          </p:nvPr>
        </p:nvSpPr>
        <p:spPr/>
        <p:txBody>
          <a:bodyPr/>
          <a:lstStyle/>
          <a:p>
            <a:r>
              <a:rPr lang="en-US"/>
              <a:t>Copyright 2023 Britt Pados ALL RIGHTS RESERVED</a:t>
            </a:r>
            <a:endParaRPr lang="en-US" dirty="0"/>
          </a:p>
        </p:txBody>
      </p:sp>
      <p:pic>
        <p:nvPicPr>
          <p:cNvPr id="9" name="Picture 8">
            <a:extLst>
              <a:ext uri="{FF2B5EF4-FFF2-40B4-BE49-F238E27FC236}">
                <a16:creationId xmlns:a16="http://schemas.microsoft.com/office/drawing/2014/main" id="{7FFF9293-C842-2DB5-B66F-4A3337180003}"/>
              </a:ext>
            </a:extLst>
          </p:cNvPr>
          <p:cNvPicPr>
            <a:picLocks noChangeAspect="1"/>
          </p:cNvPicPr>
          <p:nvPr/>
        </p:nvPicPr>
        <p:blipFill>
          <a:blip r:embed="rId2"/>
          <a:stretch>
            <a:fillRect/>
          </a:stretch>
        </p:blipFill>
        <p:spPr>
          <a:xfrm>
            <a:off x="6061244" y="2318028"/>
            <a:ext cx="5738973" cy="3886438"/>
          </a:xfrm>
          <a:prstGeom prst="rect">
            <a:avLst/>
          </a:prstGeom>
        </p:spPr>
      </p:pic>
      <p:pic>
        <p:nvPicPr>
          <p:cNvPr id="11" name="Picture 10" descr="Qr code&#10;&#10;Description automatically generated">
            <a:extLst>
              <a:ext uri="{FF2B5EF4-FFF2-40B4-BE49-F238E27FC236}">
                <a16:creationId xmlns:a16="http://schemas.microsoft.com/office/drawing/2014/main" id="{0E1CCB94-BE77-3621-1E18-BC31D6426AB7}"/>
              </a:ext>
            </a:extLst>
          </p:cNvPr>
          <p:cNvPicPr>
            <a:picLocks noChangeAspect="1"/>
          </p:cNvPicPr>
          <p:nvPr/>
        </p:nvPicPr>
        <p:blipFill>
          <a:blip r:embed="rId3"/>
          <a:stretch>
            <a:fillRect/>
          </a:stretch>
        </p:blipFill>
        <p:spPr>
          <a:xfrm>
            <a:off x="9973734" y="321734"/>
            <a:ext cx="1784346" cy="1784346"/>
          </a:xfrm>
          <a:prstGeom prst="rect">
            <a:avLst/>
          </a:prstGeom>
        </p:spPr>
      </p:pic>
    </p:spTree>
    <p:extLst>
      <p:ext uri="{BB962C8B-B14F-4D97-AF65-F5344CB8AC3E}">
        <p14:creationId xmlns:p14="http://schemas.microsoft.com/office/powerpoint/2010/main" val="1769338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CBD6-33D2-4E7A-9C0D-22DA8FC8BD34}"/>
              </a:ext>
            </a:extLst>
          </p:cNvPr>
          <p:cNvSpPr>
            <a:spLocks noGrp="1"/>
          </p:cNvSpPr>
          <p:nvPr>
            <p:ph type="title"/>
          </p:nvPr>
        </p:nvSpPr>
        <p:spPr>
          <a:xfrm>
            <a:off x="1154954" y="973668"/>
            <a:ext cx="9406366" cy="706964"/>
          </a:xfrm>
        </p:spPr>
        <p:txBody>
          <a:bodyPr/>
          <a:lstStyle/>
          <a:p>
            <a:r>
              <a:rPr lang="en-US" sz="3200" dirty="0"/>
              <a:t>“Symptoms of problematic feeding in children with CHD compared to healthy peers”</a:t>
            </a:r>
          </a:p>
        </p:txBody>
      </p:sp>
      <p:sp>
        <p:nvSpPr>
          <p:cNvPr id="3" name="Content Placeholder 2">
            <a:extLst>
              <a:ext uri="{FF2B5EF4-FFF2-40B4-BE49-F238E27FC236}">
                <a16:creationId xmlns:a16="http://schemas.microsoft.com/office/drawing/2014/main" id="{AA88F336-17F2-4274-8551-1F6CB31038E8}"/>
              </a:ext>
            </a:extLst>
          </p:cNvPr>
          <p:cNvSpPr>
            <a:spLocks noGrp="1"/>
          </p:cNvSpPr>
          <p:nvPr>
            <p:ph idx="1"/>
          </p:nvPr>
        </p:nvSpPr>
        <p:spPr>
          <a:xfrm>
            <a:off x="1154954" y="2960016"/>
            <a:ext cx="6413997" cy="3059784"/>
          </a:xfrm>
        </p:spPr>
        <p:txBody>
          <a:bodyPr/>
          <a:lstStyle/>
          <a:p>
            <a:r>
              <a:rPr lang="en-US" dirty="0"/>
              <a:t>Children with CHD  had significantly more symptoms of problematic feeding than healthy peers at each age and across all domains of feeding</a:t>
            </a:r>
          </a:p>
          <a:p>
            <a:r>
              <a:rPr lang="en-US" dirty="0"/>
              <a:t>A history of difficulty with breastfeeding or bottle-feeding was associated with later symptoms </a:t>
            </a:r>
          </a:p>
        </p:txBody>
      </p:sp>
      <p:pic>
        <p:nvPicPr>
          <p:cNvPr id="4" name="Picture 3">
            <a:extLst>
              <a:ext uri="{FF2B5EF4-FFF2-40B4-BE49-F238E27FC236}">
                <a16:creationId xmlns:a16="http://schemas.microsoft.com/office/drawing/2014/main" id="{57C0958F-50E8-4243-BD76-7BCB312FD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951" y="2254007"/>
            <a:ext cx="4272767" cy="3886370"/>
          </a:xfrm>
          <a:prstGeom prst="rect">
            <a:avLst/>
          </a:prstGeom>
        </p:spPr>
      </p:pic>
      <p:sp>
        <p:nvSpPr>
          <p:cNvPr id="5" name="TextBox 4">
            <a:extLst>
              <a:ext uri="{FF2B5EF4-FFF2-40B4-BE49-F238E27FC236}">
                <a16:creationId xmlns:a16="http://schemas.microsoft.com/office/drawing/2014/main" id="{578FF142-B752-405D-9C3E-6BA3FD6256BE}"/>
              </a:ext>
            </a:extLst>
          </p:cNvPr>
          <p:cNvSpPr txBox="1"/>
          <p:nvPr/>
        </p:nvSpPr>
        <p:spPr>
          <a:xfrm>
            <a:off x="10217555" y="6145446"/>
            <a:ext cx="1624163" cy="369332"/>
          </a:xfrm>
          <a:prstGeom prst="rect">
            <a:avLst/>
          </a:prstGeom>
          <a:noFill/>
        </p:spPr>
        <p:txBody>
          <a:bodyPr wrap="none" rtlCol="0">
            <a:spAutoFit/>
          </a:bodyPr>
          <a:lstStyle/>
          <a:p>
            <a:r>
              <a:rPr lang="en-US" dirty="0"/>
              <a:t>Pados (2018)</a:t>
            </a:r>
          </a:p>
        </p:txBody>
      </p:sp>
      <p:sp>
        <p:nvSpPr>
          <p:cNvPr id="6" name="Footer Placeholder 5">
            <a:extLst>
              <a:ext uri="{FF2B5EF4-FFF2-40B4-BE49-F238E27FC236}">
                <a16:creationId xmlns:a16="http://schemas.microsoft.com/office/drawing/2014/main" id="{054313D9-E4CC-1F51-6A36-5A0E5C875273}"/>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3529386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7CE8-AD0C-6D70-F06E-11C6AED61219}"/>
              </a:ext>
            </a:extLst>
          </p:cNvPr>
          <p:cNvSpPr>
            <a:spLocks noGrp="1"/>
          </p:cNvSpPr>
          <p:nvPr>
            <p:ph type="title"/>
          </p:nvPr>
        </p:nvSpPr>
        <p:spPr/>
        <p:txBody>
          <a:bodyPr/>
          <a:lstStyle/>
          <a:p>
            <a:r>
              <a:rPr lang="en-US" dirty="0"/>
              <a:t>Risk Factors for Later Feeding Difficulties</a:t>
            </a:r>
          </a:p>
        </p:txBody>
      </p:sp>
      <p:sp>
        <p:nvSpPr>
          <p:cNvPr id="3" name="Content Placeholder 2">
            <a:extLst>
              <a:ext uri="{FF2B5EF4-FFF2-40B4-BE49-F238E27FC236}">
                <a16:creationId xmlns:a16="http://schemas.microsoft.com/office/drawing/2014/main" id="{2D61F7C9-847E-9243-5BB9-162B28475B7E}"/>
              </a:ext>
            </a:extLst>
          </p:cNvPr>
          <p:cNvSpPr>
            <a:spLocks noGrp="1"/>
          </p:cNvSpPr>
          <p:nvPr>
            <p:ph idx="1"/>
          </p:nvPr>
        </p:nvSpPr>
        <p:spPr>
          <a:xfrm>
            <a:off x="1154954" y="2603500"/>
            <a:ext cx="9299372" cy="3416300"/>
          </a:xfrm>
        </p:spPr>
        <p:txBody>
          <a:bodyPr numCol="2">
            <a:normAutofit fontScale="85000" lnSpcReduction="20000"/>
          </a:bodyPr>
          <a:lstStyle/>
          <a:p>
            <a:r>
              <a:rPr lang="en-US" dirty="0"/>
              <a:t>Preterm birth (&lt; 37 weeks); the more premature, the high risk; &lt; 32 weeks highest risk</a:t>
            </a:r>
          </a:p>
          <a:p>
            <a:r>
              <a:rPr lang="en-US" dirty="0"/>
              <a:t>Bronchopulmonary dysplasia or requiring supplemental oxygen &gt; 40 weeks</a:t>
            </a:r>
          </a:p>
          <a:p>
            <a:r>
              <a:rPr lang="en-US" dirty="0"/>
              <a:t>Any history of endotracheal intubation; the longer, the higher risk</a:t>
            </a:r>
          </a:p>
          <a:p>
            <a:r>
              <a:rPr lang="en-US" dirty="0"/>
              <a:t>Gastroesophageal reflux</a:t>
            </a:r>
          </a:p>
          <a:p>
            <a:r>
              <a:rPr lang="en-US" dirty="0"/>
              <a:t>Gastrointestinal distress</a:t>
            </a:r>
          </a:p>
          <a:p>
            <a:r>
              <a:rPr lang="en-US" dirty="0"/>
              <a:t>Structural anomalies of the face, mouth, and GI tract</a:t>
            </a:r>
          </a:p>
          <a:p>
            <a:r>
              <a:rPr lang="en-US" dirty="0"/>
              <a:t>Airway malformations (laryngomalacia, </a:t>
            </a:r>
            <a:r>
              <a:rPr lang="en-US" dirty="0" err="1"/>
              <a:t>etc</a:t>
            </a:r>
            <a:r>
              <a:rPr lang="en-US" dirty="0"/>
              <a:t>)</a:t>
            </a:r>
          </a:p>
          <a:p>
            <a:r>
              <a:rPr lang="en-US" dirty="0"/>
              <a:t>Neurological conditions</a:t>
            </a:r>
          </a:p>
          <a:p>
            <a:r>
              <a:rPr lang="en-US" dirty="0"/>
              <a:t>History of breastfeeding or bottle-feeding difficulty early in infancy</a:t>
            </a:r>
          </a:p>
          <a:p>
            <a:r>
              <a:rPr lang="en-US" dirty="0"/>
              <a:t>Congenital heart disease, especially if cyanotic heart disease</a:t>
            </a:r>
          </a:p>
          <a:p>
            <a:r>
              <a:rPr lang="en-US" dirty="0"/>
              <a:t>Cardiac surgery, especially involving the aortic arch (including PDA), or ECMO</a:t>
            </a:r>
          </a:p>
          <a:p>
            <a:r>
              <a:rPr lang="en-US" dirty="0"/>
              <a:t>Genetic disorder</a:t>
            </a:r>
          </a:p>
          <a:p>
            <a:r>
              <a:rPr lang="en-US" dirty="0"/>
              <a:t>Cerebral palsy </a:t>
            </a:r>
          </a:p>
          <a:p>
            <a:r>
              <a:rPr lang="en-US" dirty="0"/>
              <a:t>Developmental &amp; speech-language delay</a:t>
            </a:r>
          </a:p>
          <a:p>
            <a:r>
              <a:rPr lang="en-US" dirty="0"/>
              <a:t>Vision impairment</a:t>
            </a:r>
          </a:p>
          <a:p>
            <a:r>
              <a:rPr lang="en-US" dirty="0"/>
              <a:t>Sensory processing disorder</a:t>
            </a:r>
          </a:p>
          <a:p>
            <a:r>
              <a:rPr lang="en-US" dirty="0"/>
              <a:t>Younger current age</a:t>
            </a:r>
          </a:p>
        </p:txBody>
      </p:sp>
      <p:sp>
        <p:nvSpPr>
          <p:cNvPr id="4" name="Footer Placeholder 3">
            <a:extLst>
              <a:ext uri="{FF2B5EF4-FFF2-40B4-BE49-F238E27FC236}">
                <a16:creationId xmlns:a16="http://schemas.microsoft.com/office/drawing/2014/main" id="{FF9E141C-E956-1AA2-83DB-958E806F9143}"/>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3886600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E1B9-D0A1-BCC9-39CA-BD96344DA675}"/>
              </a:ext>
            </a:extLst>
          </p:cNvPr>
          <p:cNvSpPr>
            <a:spLocks noGrp="1"/>
          </p:cNvSpPr>
          <p:nvPr>
            <p:ph type="title"/>
          </p:nvPr>
        </p:nvSpPr>
        <p:spPr/>
        <p:txBody>
          <a:bodyPr/>
          <a:lstStyle/>
          <a:p>
            <a:r>
              <a:rPr lang="en-US" dirty="0"/>
              <a:t>Assessment of Feeding in Neonatal Follow-Through Programs</a:t>
            </a:r>
          </a:p>
        </p:txBody>
      </p:sp>
      <p:sp>
        <p:nvSpPr>
          <p:cNvPr id="3" name="Content Placeholder 2">
            <a:extLst>
              <a:ext uri="{FF2B5EF4-FFF2-40B4-BE49-F238E27FC236}">
                <a16:creationId xmlns:a16="http://schemas.microsoft.com/office/drawing/2014/main" id="{067DF260-56DE-C854-04BC-39ADDE99786B}"/>
              </a:ext>
            </a:extLst>
          </p:cNvPr>
          <p:cNvSpPr>
            <a:spLocks noGrp="1"/>
          </p:cNvSpPr>
          <p:nvPr>
            <p:ph idx="1"/>
          </p:nvPr>
        </p:nvSpPr>
        <p:spPr>
          <a:xfrm>
            <a:off x="1154954" y="2479249"/>
            <a:ext cx="9855553" cy="3610466"/>
          </a:xfrm>
        </p:spPr>
        <p:txBody>
          <a:bodyPr>
            <a:normAutofit fontScale="92500" lnSpcReduction="20000"/>
          </a:bodyPr>
          <a:lstStyle/>
          <a:p>
            <a:r>
              <a:rPr lang="en-US" sz="2000" dirty="0"/>
              <a:t>Valid and reliable parent-reported assessment tools for feeding</a:t>
            </a:r>
          </a:p>
          <a:p>
            <a:pPr lvl="1"/>
            <a:r>
              <a:rPr lang="en-US" sz="2000" dirty="0"/>
              <a:t>Completed by a parent or caregiver that is familiar with the child’s feeding in the past two weeks</a:t>
            </a:r>
          </a:p>
          <a:p>
            <a:pPr lvl="1"/>
            <a:r>
              <a:rPr lang="en-US" sz="2000" dirty="0"/>
              <a:t>Intentionally acknowledging the parent as the expert on their child’s feeding</a:t>
            </a:r>
          </a:p>
          <a:p>
            <a:pPr lvl="2"/>
            <a:r>
              <a:rPr lang="en-US" sz="1800" dirty="0"/>
              <a:t>Over time and in different situations and environments</a:t>
            </a:r>
          </a:p>
          <a:p>
            <a:pPr lvl="1"/>
            <a:r>
              <a:rPr lang="en-US" sz="2000" dirty="0"/>
              <a:t>Do not require any training (i.e., can be completed even if no feeding specialist is in the follow-through program)</a:t>
            </a:r>
          </a:p>
          <a:p>
            <a:pPr lvl="1"/>
            <a:r>
              <a:rPr lang="en-US" sz="2000" dirty="0"/>
              <a:t>Free</a:t>
            </a:r>
          </a:p>
          <a:p>
            <a:pPr lvl="1"/>
            <a:r>
              <a:rPr lang="en-US" sz="2000" dirty="0"/>
              <a:t>Available in multiple languages</a:t>
            </a:r>
          </a:p>
          <a:p>
            <a:pPr lvl="1"/>
            <a:r>
              <a:rPr lang="en-US" sz="2000" dirty="0"/>
              <a:t>Available to parents outside of neonatal follow-through programs</a:t>
            </a:r>
          </a:p>
          <a:p>
            <a:pPr marL="0" indent="0">
              <a:buNone/>
            </a:pPr>
            <a:endParaRPr lang="en-US" sz="2200" dirty="0"/>
          </a:p>
          <a:p>
            <a:endParaRPr lang="en-US" dirty="0"/>
          </a:p>
          <a:p>
            <a:endParaRPr lang="en-US" dirty="0"/>
          </a:p>
        </p:txBody>
      </p:sp>
      <p:sp>
        <p:nvSpPr>
          <p:cNvPr id="4" name="Footer Placeholder 3">
            <a:extLst>
              <a:ext uri="{FF2B5EF4-FFF2-40B4-BE49-F238E27FC236}">
                <a16:creationId xmlns:a16="http://schemas.microsoft.com/office/drawing/2014/main" id="{E2471C1D-B910-BA44-ABBB-8F921FA13CF5}"/>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50076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88F0-6AB2-46FC-A082-A9C6A98B1546}"/>
              </a:ext>
            </a:extLst>
          </p:cNvPr>
          <p:cNvSpPr>
            <a:spLocks noGrp="1"/>
          </p:cNvSpPr>
          <p:nvPr>
            <p:ph type="title"/>
          </p:nvPr>
        </p:nvSpPr>
        <p:spPr/>
        <p:txBody>
          <a:bodyPr/>
          <a:lstStyle/>
          <a:p>
            <a:r>
              <a:rPr lang="en-US" dirty="0"/>
              <a:t>Benefits of Parent-Reported Assessment Tools – for Professionals</a:t>
            </a:r>
          </a:p>
        </p:txBody>
      </p:sp>
      <p:sp>
        <p:nvSpPr>
          <p:cNvPr id="3" name="Content Placeholder 2">
            <a:extLst>
              <a:ext uri="{FF2B5EF4-FFF2-40B4-BE49-F238E27FC236}">
                <a16:creationId xmlns:a16="http://schemas.microsoft.com/office/drawing/2014/main" id="{18EF06FC-B4B3-482F-801E-B26F3A960DAA}"/>
              </a:ext>
            </a:extLst>
          </p:cNvPr>
          <p:cNvSpPr>
            <a:spLocks noGrp="1"/>
          </p:cNvSpPr>
          <p:nvPr>
            <p:ph idx="1"/>
          </p:nvPr>
        </p:nvSpPr>
        <p:spPr>
          <a:xfrm>
            <a:off x="1154954" y="2462097"/>
            <a:ext cx="9921541" cy="3788338"/>
          </a:xfrm>
        </p:spPr>
        <p:txBody>
          <a:bodyPr>
            <a:normAutofit lnSpcReduction="10000"/>
          </a:bodyPr>
          <a:lstStyle/>
          <a:p>
            <a:r>
              <a:rPr lang="en-US" dirty="0"/>
              <a:t>In Follow-Through Programs, may help:</a:t>
            </a:r>
          </a:p>
          <a:p>
            <a:pPr lvl="1"/>
            <a:r>
              <a:rPr lang="en-US" dirty="0"/>
              <a:t>Identify whether a child’s feeding falls within the typical range for their age (or whether they need specialized help with feeding); insurance coverage for referral</a:t>
            </a:r>
          </a:p>
          <a:p>
            <a:pPr lvl="1"/>
            <a:r>
              <a:rPr lang="en-US" dirty="0"/>
              <a:t>Communicate with families about their specific concerns</a:t>
            </a:r>
          </a:p>
          <a:p>
            <a:pPr lvl="1"/>
            <a:r>
              <a:rPr lang="en-US" dirty="0"/>
              <a:t>Provide reassurance to families when a child’s feeding does fall within typical</a:t>
            </a:r>
          </a:p>
          <a:p>
            <a:r>
              <a:rPr lang="en-US" dirty="0"/>
              <a:t>In Feeding Specialty Care, may help:</a:t>
            </a:r>
          </a:p>
          <a:p>
            <a:pPr lvl="1"/>
            <a:r>
              <a:rPr lang="en-US" dirty="0"/>
              <a:t>Understand underlying factors contributing to feeding</a:t>
            </a:r>
          </a:p>
          <a:p>
            <a:pPr lvl="2"/>
            <a:r>
              <a:rPr lang="en-US" dirty="0"/>
              <a:t>Implement targeted intervention</a:t>
            </a:r>
          </a:p>
          <a:p>
            <a:pPr lvl="2"/>
            <a:r>
              <a:rPr lang="en-US" dirty="0"/>
              <a:t>Refer to appropriate specialists</a:t>
            </a:r>
          </a:p>
          <a:p>
            <a:pPr lvl="1"/>
            <a:r>
              <a:rPr lang="en-US" dirty="0"/>
              <a:t>Evaluate response to interventions</a:t>
            </a:r>
          </a:p>
          <a:p>
            <a:pPr lvl="1"/>
            <a:r>
              <a:rPr lang="en-US" dirty="0"/>
              <a:t>Provide objective data for insurance coverage of services</a:t>
            </a:r>
          </a:p>
          <a:p>
            <a:pPr lvl="1"/>
            <a:endParaRPr lang="en-US" dirty="0"/>
          </a:p>
        </p:txBody>
      </p:sp>
      <p:sp>
        <p:nvSpPr>
          <p:cNvPr id="4" name="Footer Placeholder 3">
            <a:extLst>
              <a:ext uri="{FF2B5EF4-FFF2-40B4-BE49-F238E27FC236}">
                <a16:creationId xmlns:a16="http://schemas.microsoft.com/office/drawing/2014/main" id="{CCADE738-D6CD-47C9-B70D-68F43ED06182}"/>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6" name="Picture 5" descr="A person holding a baby&#10;&#10;Description automatically generated">
            <a:extLst>
              <a:ext uri="{FF2B5EF4-FFF2-40B4-BE49-F238E27FC236}">
                <a16:creationId xmlns:a16="http://schemas.microsoft.com/office/drawing/2014/main" id="{A7A08CE2-9C00-EDC9-3AA9-1E6FFF750F48}"/>
              </a:ext>
            </a:extLst>
          </p:cNvPr>
          <p:cNvPicPr>
            <a:picLocks noChangeAspect="1"/>
          </p:cNvPicPr>
          <p:nvPr/>
        </p:nvPicPr>
        <p:blipFill>
          <a:blip r:embed="rId2"/>
          <a:stretch>
            <a:fillRect/>
          </a:stretch>
        </p:blipFill>
        <p:spPr>
          <a:xfrm>
            <a:off x="8663727" y="4041856"/>
            <a:ext cx="2679861" cy="2733484"/>
          </a:xfrm>
          <a:prstGeom prst="rect">
            <a:avLst/>
          </a:prstGeom>
        </p:spPr>
      </p:pic>
    </p:spTree>
    <p:extLst>
      <p:ext uri="{BB962C8B-B14F-4D97-AF65-F5344CB8AC3E}">
        <p14:creationId xmlns:p14="http://schemas.microsoft.com/office/powerpoint/2010/main" val="106644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CF3B-84F7-47D6-94BE-B3602FE209E7}"/>
              </a:ext>
            </a:extLst>
          </p:cNvPr>
          <p:cNvSpPr>
            <a:spLocks noGrp="1"/>
          </p:cNvSpPr>
          <p:nvPr>
            <p:ph type="title"/>
          </p:nvPr>
        </p:nvSpPr>
        <p:spPr/>
        <p:txBody>
          <a:bodyPr/>
          <a:lstStyle/>
          <a:p>
            <a:r>
              <a:rPr lang="en-US" dirty="0"/>
              <a:t>Benefits of Parent-Reported Assessment Tools – for Parents</a:t>
            </a:r>
          </a:p>
        </p:txBody>
      </p:sp>
      <p:sp>
        <p:nvSpPr>
          <p:cNvPr id="3" name="Content Placeholder 2">
            <a:extLst>
              <a:ext uri="{FF2B5EF4-FFF2-40B4-BE49-F238E27FC236}">
                <a16:creationId xmlns:a16="http://schemas.microsoft.com/office/drawing/2014/main" id="{AB62E6D5-064B-44A4-8030-824744D8BB89}"/>
              </a:ext>
            </a:extLst>
          </p:cNvPr>
          <p:cNvSpPr>
            <a:spLocks noGrp="1"/>
          </p:cNvSpPr>
          <p:nvPr>
            <p:ph idx="1"/>
          </p:nvPr>
        </p:nvSpPr>
        <p:spPr>
          <a:xfrm>
            <a:off x="1154954" y="2603500"/>
            <a:ext cx="10359887" cy="3688892"/>
          </a:xfrm>
        </p:spPr>
        <p:txBody>
          <a:bodyPr>
            <a:normAutofit/>
          </a:bodyPr>
          <a:lstStyle/>
          <a:p>
            <a:r>
              <a:rPr lang="en-US" sz="2000" dirty="0"/>
              <a:t>Assessment Tools may help:</a:t>
            </a:r>
          </a:p>
          <a:p>
            <a:pPr lvl="1"/>
            <a:r>
              <a:rPr lang="en-US" sz="1800" dirty="0"/>
              <a:t>Identify whether the child’s feeding falls within the range of typical for their age (or whether they need help with their feeding)</a:t>
            </a:r>
          </a:p>
          <a:p>
            <a:pPr lvl="1"/>
            <a:r>
              <a:rPr lang="en-US" sz="1800" dirty="0"/>
              <a:t>Communicate concerns to your child’s healthcare providers and/or other family members</a:t>
            </a:r>
          </a:p>
          <a:p>
            <a:pPr lvl="1"/>
            <a:r>
              <a:rPr lang="en-US" sz="1800" dirty="0"/>
              <a:t>Get a referral</a:t>
            </a:r>
          </a:p>
          <a:p>
            <a:pPr lvl="1"/>
            <a:r>
              <a:rPr lang="en-US" sz="1800" dirty="0"/>
              <a:t>Get insurance coverage for specialty services</a:t>
            </a:r>
          </a:p>
          <a:p>
            <a:pPr lvl="1"/>
            <a:r>
              <a:rPr lang="en-US" sz="1800" dirty="0"/>
              <a:t>See progress over time</a:t>
            </a:r>
          </a:p>
          <a:p>
            <a:pPr lvl="2"/>
            <a:r>
              <a:rPr lang="en-US" sz="1600" dirty="0"/>
              <a:t>Sometimes slow progress is hard to see when you are in it every day</a:t>
            </a:r>
          </a:p>
        </p:txBody>
      </p:sp>
      <p:sp>
        <p:nvSpPr>
          <p:cNvPr id="4" name="Footer Placeholder 3">
            <a:extLst>
              <a:ext uri="{FF2B5EF4-FFF2-40B4-BE49-F238E27FC236}">
                <a16:creationId xmlns:a16="http://schemas.microsoft.com/office/drawing/2014/main" id="{ED777103-8D63-43E1-A628-24344A9767D4}"/>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6" name="Picture 5" descr="A person and two children sitting on a couch looking at a computer&#10;&#10;Description automatically generated with medium confidence">
            <a:extLst>
              <a:ext uri="{FF2B5EF4-FFF2-40B4-BE49-F238E27FC236}">
                <a16:creationId xmlns:a16="http://schemas.microsoft.com/office/drawing/2014/main" id="{1CE2AF7D-DC1A-7C3A-71A0-2D57B5E2BD62}"/>
              </a:ext>
            </a:extLst>
          </p:cNvPr>
          <p:cNvPicPr>
            <a:picLocks noChangeAspect="1"/>
          </p:cNvPicPr>
          <p:nvPr/>
        </p:nvPicPr>
        <p:blipFill>
          <a:blip r:embed="rId2"/>
          <a:stretch>
            <a:fillRect/>
          </a:stretch>
        </p:blipFill>
        <p:spPr>
          <a:xfrm>
            <a:off x="9167317" y="4156115"/>
            <a:ext cx="2744221" cy="2540524"/>
          </a:xfrm>
          <a:prstGeom prst="rect">
            <a:avLst/>
          </a:prstGeom>
        </p:spPr>
      </p:pic>
    </p:spTree>
    <p:extLst>
      <p:ext uri="{BB962C8B-B14F-4D97-AF65-F5344CB8AC3E}">
        <p14:creationId xmlns:p14="http://schemas.microsoft.com/office/powerpoint/2010/main" val="845621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7529-9010-494C-9CA6-73C6D7FC9945}"/>
              </a:ext>
            </a:extLst>
          </p:cNvPr>
          <p:cNvSpPr>
            <a:spLocks noGrp="1"/>
          </p:cNvSpPr>
          <p:nvPr>
            <p:ph type="title"/>
          </p:nvPr>
        </p:nvSpPr>
        <p:spPr>
          <a:xfrm>
            <a:off x="1154954" y="973668"/>
            <a:ext cx="9134558" cy="706964"/>
          </a:xfrm>
        </p:spPr>
        <p:txBody>
          <a:bodyPr/>
          <a:lstStyle/>
          <a:p>
            <a:r>
              <a:rPr lang="en-US" dirty="0"/>
              <a:t>Feeding Assessment Tool for Infants </a:t>
            </a:r>
            <a:br>
              <a:rPr lang="en-US" dirty="0"/>
            </a:br>
            <a:r>
              <a:rPr lang="en-US" dirty="0"/>
              <a:t>Birth – 7 </a:t>
            </a:r>
            <a:r>
              <a:rPr lang="en-US" dirty="0" err="1"/>
              <a:t>mos</a:t>
            </a:r>
            <a:endParaRPr lang="en-US" dirty="0"/>
          </a:p>
        </p:txBody>
      </p:sp>
      <p:sp>
        <p:nvSpPr>
          <p:cNvPr id="3" name="Content Placeholder 2">
            <a:extLst>
              <a:ext uri="{FF2B5EF4-FFF2-40B4-BE49-F238E27FC236}">
                <a16:creationId xmlns:a16="http://schemas.microsoft.com/office/drawing/2014/main" id="{6FC229C9-7657-43C9-BE19-5D71FBD6AC6D}"/>
              </a:ext>
            </a:extLst>
          </p:cNvPr>
          <p:cNvSpPr>
            <a:spLocks noGrp="1"/>
          </p:cNvSpPr>
          <p:nvPr>
            <p:ph idx="1"/>
          </p:nvPr>
        </p:nvSpPr>
        <p:spPr>
          <a:xfrm>
            <a:off x="947137" y="2653376"/>
            <a:ext cx="7436386" cy="3788338"/>
          </a:xfrm>
        </p:spPr>
        <p:txBody>
          <a:bodyPr>
            <a:normAutofit/>
          </a:bodyPr>
          <a:lstStyle/>
          <a:p>
            <a:r>
              <a:rPr lang="en-US" sz="2000" dirty="0"/>
              <a:t>Neonatal Eating Assessment Tool (</a:t>
            </a:r>
            <a:r>
              <a:rPr lang="en-US" sz="2000" dirty="0" err="1"/>
              <a:t>NeoEAT</a:t>
            </a:r>
            <a:r>
              <a:rPr lang="en-US" sz="2000" dirty="0"/>
              <a:t>)</a:t>
            </a:r>
          </a:p>
          <a:p>
            <a:pPr lvl="1"/>
            <a:r>
              <a:rPr lang="en-US" sz="1800" dirty="0"/>
              <a:t>Breastfeeding</a:t>
            </a:r>
          </a:p>
          <a:p>
            <a:pPr lvl="1"/>
            <a:r>
              <a:rPr lang="en-US" sz="1800" dirty="0"/>
              <a:t>Bottle-feeding</a:t>
            </a:r>
          </a:p>
          <a:p>
            <a:pPr lvl="1"/>
            <a:r>
              <a:rPr lang="en-US" sz="1800" dirty="0"/>
              <a:t>Mixed Breastfeeding and Bottle-feeding</a:t>
            </a:r>
          </a:p>
          <a:p>
            <a:r>
              <a:rPr lang="en-US" sz="2000" dirty="0"/>
              <a:t>Measures symptoms of problematic feeding in infants under 7 months</a:t>
            </a:r>
          </a:p>
          <a:p>
            <a:r>
              <a:rPr lang="en-US" sz="2000" dirty="0"/>
              <a:t>Higher scores indicate MORE symptoms of problematic feeding</a:t>
            </a:r>
          </a:p>
          <a:p>
            <a:r>
              <a:rPr lang="en-US" sz="2000" dirty="0"/>
              <a:t>Intended for infants who are primarily liquid feeding</a:t>
            </a:r>
          </a:p>
          <a:p>
            <a:pPr marL="0" indent="0">
              <a:buNone/>
            </a:pPr>
            <a:endParaRPr lang="en-US" sz="2000" dirty="0"/>
          </a:p>
        </p:txBody>
      </p:sp>
      <p:sp>
        <p:nvSpPr>
          <p:cNvPr id="4" name="Footer Placeholder 3">
            <a:extLst>
              <a:ext uri="{FF2B5EF4-FFF2-40B4-BE49-F238E27FC236}">
                <a16:creationId xmlns:a16="http://schemas.microsoft.com/office/drawing/2014/main" id="{8E78E081-EDB2-407B-923E-589E0131DD7A}"/>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9" name="Picture 8" descr="A person with a tattoo on her arm&#10;&#10;Description automatically generated with low confidence">
            <a:extLst>
              <a:ext uri="{FF2B5EF4-FFF2-40B4-BE49-F238E27FC236}">
                <a16:creationId xmlns:a16="http://schemas.microsoft.com/office/drawing/2014/main" id="{BBF2BC24-C40C-418B-ABEC-CE0D5B26B876}"/>
              </a:ext>
            </a:extLst>
          </p:cNvPr>
          <p:cNvPicPr>
            <a:picLocks noChangeAspect="1"/>
          </p:cNvPicPr>
          <p:nvPr/>
        </p:nvPicPr>
        <p:blipFill>
          <a:blip r:embed="rId3"/>
          <a:stretch>
            <a:fillRect/>
          </a:stretch>
        </p:blipFill>
        <p:spPr>
          <a:xfrm>
            <a:off x="8383523" y="2220686"/>
            <a:ext cx="3538142" cy="4171152"/>
          </a:xfrm>
          <a:prstGeom prst="rect">
            <a:avLst/>
          </a:prstGeom>
        </p:spPr>
      </p:pic>
      <p:sp>
        <p:nvSpPr>
          <p:cNvPr id="6" name="TextBox 5">
            <a:extLst>
              <a:ext uri="{FF2B5EF4-FFF2-40B4-BE49-F238E27FC236}">
                <a16:creationId xmlns:a16="http://schemas.microsoft.com/office/drawing/2014/main" id="{53E8E17E-C5FD-E6C2-5884-514A0F30D2C4}"/>
              </a:ext>
            </a:extLst>
          </p:cNvPr>
          <p:cNvSpPr txBox="1"/>
          <p:nvPr/>
        </p:nvSpPr>
        <p:spPr>
          <a:xfrm>
            <a:off x="8383523" y="6391838"/>
            <a:ext cx="3538142" cy="369332"/>
          </a:xfrm>
          <a:prstGeom prst="rect">
            <a:avLst/>
          </a:prstGeom>
          <a:noFill/>
        </p:spPr>
        <p:txBody>
          <a:bodyPr wrap="square" rtlCol="0">
            <a:spAutoFit/>
          </a:bodyPr>
          <a:lstStyle/>
          <a:p>
            <a:r>
              <a:rPr lang="en-US" dirty="0"/>
              <a:t>See </a:t>
            </a:r>
            <a:r>
              <a:rPr lang="en-US" dirty="0" err="1"/>
              <a:t>NeoEAT</a:t>
            </a:r>
            <a:r>
              <a:rPr lang="en-US" dirty="0"/>
              <a:t> Reference Page</a:t>
            </a:r>
          </a:p>
        </p:txBody>
      </p:sp>
    </p:spTree>
    <p:extLst>
      <p:ext uri="{BB962C8B-B14F-4D97-AF65-F5344CB8AC3E}">
        <p14:creationId xmlns:p14="http://schemas.microsoft.com/office/powerpoint/2010/main" val="57486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056D-83E3-4A67-BCB3-EC2DEFE60A87}"/>
              </a:ext>
            </a:extLst>
          </p:cNvPr>
          <p:cNvSpPr>
            <a:spLocks noGrp="1"/>
          </p:cNvSpPr>
          <p:nvPr>
            <p:ph type="title"/>
          </p:nvPr>
        </p:nvSpPr>
        <p:spPr>
          <a:xfrm>
            <a:off x="1154954" y="973668"/>
            <a:ext cx="9436009" cy="706964"/>
          </a:xfrm>
        </p:spPr>
        <p:txBody>
          <a:bodyPr/>
          <a:lstStyle/>
          <a:p>
            <a:r>
              <a:rPr lang="en-US" dirty="0" err="1"/>
              <a:t>NeoEAT</a:t>
            </a:r>
            <a:r>
              <a:rPr lang="en-US" dirty="0"/>
              <a:t>-Bottle-feeding Scoring - Example</a:t>
            </a:r>
          </a:p>
        </p:txBody>
      </p:sp>
      <p:sp>
        <p:nvSpPr>
          <p:cNvPr id="4" name="Footer Placeholder 3">
            <a:extLst>
              <a:ext uri="{FF2B5EF4-FFF2-40B4-BE49-F238E27FC236}">
                <a16:creationId xmlns:a16="http://schemas.microsoft.com/office/drawing/2014/main" id="{9F107A1A-E469-464B-AD1C-081675DECE51}"/>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7" name="Picture 6" descr="Graphical user interface, text, application, table&#10;&#10;Description automatically generated">
            <a:extLst>
              <a:ext uri="{FF2B5EF4-FFF2-40B4-BE49-F238E27FC236}">
                <a16:creationId xmlns:a16="http://schemas.microsoft.com/office/drawing/2014/main" id="{CEEA9F3B-0378-4765-95A3-0B9417AA0DCA}"/>
              </a:ext>
            </a:extLst>
          </p:cNvPr>
          <p:cNvPicPr>
            <a:picLocks noChangeAspect="1"/>
          </p:cNvPicPr>
          <p:nvPr/>
        </p:nvPicPr>
        <p:blipFill>
          <a:blip r:embed="rId2"/>
          <a:stretch>
            <a:fillRect/>
          </a:stretch>
        </p:blipFill>
        <p:spPr>
          <a:xfrm>
            <a:off x="2056412" y="2018665"/>
            <a:ext cx="8001693" cy="4389500"/>
          </a:xfrm>
          <a:prstGeom prst="rect">
            <a:avLst/>
          </a:prstGeom>
        </p:spPr>
      </p:pic>
      <p:pic>
        <p:nvPicPr>
          <p:cNvPr id="9" name="Graphic 8" descr="Badge Tick1 outline">
            <a:extLst>
              <a:ext uri="{FF2B5EF4-FFF2-40B4-BE49-F238E27FC236}">
                <a16:creationId xmlns:a16="http://schemas.microsoft.com/office/drawing/2014/main" id="{2BC5C345-8CC1-4C97-9FD0-C1CD9733C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6683" y="2753248"/>
            <a:ext cx="427892" cy="427892"/>
          </a:xfrm>
          <a:prstGeom prst="rect">
            <a:avLst/>
          </a:prstGeom>
        </p:spPr>
      </p:pic>
      <p:pic>
        <p:nvPicPr>
          <p:cNvPr id="10" name="Graphic 9" descr="Badge Tick1 outline">
            <a:extLst>
              <a:ext uri="{FF2B5EF4-FFF2-40B4-BE49-F238E27FC236}">
                <a16:creationId xmlns:a16="http://schemas.microsoft.com/office/drawing/2014/main" id="{A0CEAFE5-AFB7-47C9-B279-6B42C1E50C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6626" y="3198724"/>
            <a:ext cx="427892" cy="427892"/>
          </a:xfrm>
          <a:prstGeom prst="rect">
            <a:avLst/>
          </a:prstGeom>
        </p:spPr>
      </p:pic>
      <p:pic>
        <p:nvPicPr>
          <p:cNvPr id="11" name="Graphic 10" descr="Badge Tick1 outline">
            <a:extLst>
              <a:ext uri="{FF2B5EF4-FFF2-40B4-BE49-F238E27FC236}">
                <a16:creationId xmlns:a16="http://schemas.microsoft.com/office/drawing/2014/main" id="{A2B31ED4-CD94-4D2D-9661-EF116D2E3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6626" y="3626616"/>
            <a:ext cx="427892" cy="427892"/>
          </a:xfrm>
          <a:prstGeom prst="rect">
            <a:avLst/>
          </a:prstGeom>
        </p:spPr>
      </p:pic>
      <p:pic>
        <p:nvPicPr>
          <p:cNvPr id="12" name="Graphic 11" descr="Badge Tick1 outline">
            <a:extLst>
              <a:ext uri="{FF2B5EF4-FFF2-40B4-BE49-F238E27FC236}">
                <a16:creationId xmlns:a16="http://schemas.microsoft.com/office/drawing/2014/main" id="{8D948A35-BA43-4355-A350-14E675EBD4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3773" y="4054508"/>
            <a:ext cx="427892" cy="427892"/>
          </a:xfrm>
          <a:prstGeom prst="rect">
            <a:avLst/>
          </a:prstGeom>
        </p:spPr>
      </p:pic>
      <p:pic>
        <p:nvPicPr>
          <p:cNvPr id="13" name="Graphic 12" descr="Badge Tick1 outline">
            <a:extLst>
              <a:ext uri="{FF2B5EF4-FFF2-40B4-BE49-F238E27FC236}">
                <a16:creationId xmlns:a16="http://schemas.microsoft.com/office/drawing/2014/main" id="{A918F5C3-DD7F-4D79-9550-915C342F60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6626" y="4482400"/>
            <a:ext cx="427892" cy="427892"/>
          </a:xfrm>
          <a:prstGeom prst="rect">
            <a:avLst/>
          </a:prstGeom>
        </p:spPr>
      </p:pic>
      <p:pic>
        <p:nvPicPr>
          <p:cNvPr id="14" name="Graphic 13" descr="Badge Tick1 outline">
            <a:extLst>
              <a:ext uri="{FF2B5EF4-FFF2-40B4-BE49-F238E27FC236}">
                <a16:creationId xmlns:a16="http://schemas.microsoft.com/office/drawing/2014/main" id="{76FBEF3B-0120-40BE-BABD-731A3FE117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3773" y="4910292"/>
            <a:ext cx="427892" cy="427892"/>
          </a:xfrm>
          <a:prstGeom prst="rect">
            <a:avLst/>
          </a:prstGeom>
        </p:spPr>
      </p:pic>
      <p:pic>
        <p:nvPicPr>
          <p:cNvPr id="15" name="Graphic 14" descr="Badge Tick1 outline">
            <a:extLst>
              <a:ext uri="{FF2B5EF4-FFF2-40B4-BE49-F238E27FC236}">
                <a16:creationId xmlns:a16="http://schemas.microsoft.com/office/drawing/2014/main" id="{1B1EA07E-2B87-4B22-8E43-A45D05937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1162" y="5456440"/>
            <a:ext cx="427892" cy="427892"/>
          </a:xfrm>
          <a:prstGeom prst="rect">
            <a:avLst/>
          </a:prstGeom>
        </p:spPr>
      </p:pic>
      <p:sp>
        <p:nvSpPr>
          <p:cNvPr id="16" name="TextBox 15">
            <a:extLst>
              <a:ext uri="{FF2B5EF4-FFF2-40B4-BE49-F238E27FC236}">
                <a16:creationId xmlns:a16="http://schemas.microsoft.com/office/drawing/2014/main" id="{BBDB3E41-35A6-42B8-BB5F-9F0A1DDE2245}"/>
              </a:ext>
            </a:extLst>
          </p:cNvPr>
          <p:cNvSpPr txBox="1"/>
          <p:nvPr/>
        </p:nvSpPr>
        <p:spPr>
          <a:xfrm>
            <a:off x="9615659" y="2829392"/>
            <a:ext cx="290046" cy="369332"/>
          </a:xfrm>
          <a:prstGeom prst="rect">
            <a:avLst/>
          </a:prstGeom>
          <a:noFill/>
        </p:spPr>
        <p:txBody>
          <a:bodyPr wrap="square" rtlCol="0">
            <a:spAutoFit/>
          </a:bodyPr>
          <a:lstStyle/>
          <a:p>
            <a:r>
              <a:rPr lang="en-US" dirty="0"/>
              <a:t>2</a:t>
            </a:r>
          </a:p>
        </p:txBody>
      </p:sp>
      <p:sp>
        <p:nvSpPr>
          <p:cNvPr id="17" name="TextBox 16">
            <a:extLst>
              <a:ext uri="{FF2B5EF4-FFF2-40B4-BE49-F238E27FC236}">
                <a16:creationId xmlns:a16="http://schemas.microsoft.com/office/drawing/2014/main" id="{3ADAB98F-9B17-4D00-A092-7505A93292DC}"/>
              </a:ext>
            </a:extLst>
          </p:cNvPr>
          <p:cNvSpPr txBox="1"/>
          <p:nvPr/>
        </p:nvSpPr>
        <p:spPr>
          <a:xfrm>
            <a:off x="9596288" y="3243051"/>
            <a:ext cx="290046" cy="369332"/>
          </a:xfrm>
          <a:prstGeom prst="rect">
            <a:avLst/>
          </a:prstGeom>
          <a:noFill/>
        </p:spPr>
        <p:txBody>
          <a:bodyPr wrap="square" rtlCol="0">
            <a:spAutoFit/>
          </a:bodyPr>
          <a:lstStyle/>
          <a:p>
            <a:r>
              <a:rPr lang="en-US" dirty="0"/>
              <a:t>5</a:t>
            </a:r>
          </a:p>
        </p:txBody>
      </p:sp>
      <p:sp>
        <p:nvSpPr>
          <p:cNvPr id="18" name="TextBox 17">
            <a:extLst>
              <a:ext uri="{FF2B5EF4-FFF2-40B4-BE49-F238E27FC236}">
                <a16:creationId xmlns:a16="http://schemas.microsoft.com/office/drawing/2014/main" id="{3C2CD2F6-5F45-4A66-B920-5D7A7F26056E}"/>
              </a:ext>
            </a:extLst>
          </p:cNvPr>
          <p:cNvSpPr txBox="1"/>
          <p:nvPr/>
        </p:nvSpPr>
        <p:spPr>
          <a:xfrm>
            <a:off x="9589479" y="3685176"/>
            <a:ext cx="290046" cy="369332"/>
          </a:xfrm>
          <a:prstGeom prst="rect">
            <a:avLst/>
          </a:prstGeom>
          <a:noFill/>
        </p:spPr>
        <p:txBody>
          <a:bodyPr wrap="square" rtlCol="0">
            <a:spAutoFit/>
          </a:bodyPr>
          <a:lstStyle/>
          <a:p>
            <a:r>
              <a:rPr lang="en-US" dirty="0"/>
              <a:t>5</a:t>
            </a:r>
          </a:p>
        </p:txBody>
      </p:sp>
      <p:sp>
        <p:nvSpPr>
          <p:cNvPr id="19" name="TextBox 18">
            <a:extLst>
              <a:ext uri="{FF2B5EF4-FFF2-40B4-BE49-F238E27FC236}">
                <a16:creationId xmlns:a16="http://schemas.microsoft.com/office/drawing/2014/main" id="{5C367B26-C8CF-4969-B18C-18C1CB22D5FB}"/>
              </a:ext>
            </a:extLst>
          </p:cNvPr>
          <p:cNvSpPr txBox="1"/>
          <p:nvPr/>
        </p:nvSpPr>
        <p:spPr>
          <a:xfrm>
            <a:off x="9589479" y="4540960"/>
            <a:ext cx="290046" cy="369332"/>
          </a:xfrm>
          <a:prstGeom prst="rect">
            <a:avLst/>
          </a:prstGeom>
          <a:noFill/>
        </p:spPr>
        <p:txBody>
          <a:bodyPr wrap="square" rtlCol="0">
            <a:spAutoFit/>
          </a:bodyPr>
          <a:lstStyle/>
          <a:p>
            <a:r>
              <a:rPr lang="en-US" dirty="0"/>
              <a:t>5</a:t>
            </a:r>
          </a:p>
        </p:txBody>
      </p:sp>
      <p:sp>
        <p:nvSpPr>
          <p:cNvPr id="20" name="TextBox 19">
            <a:extLst>
              <a:ext uri="{FF2B5EF4-FFF2-40B4-BE49-F238E27FC236}">
                <a16:creationId xmlns:a16="http://schemas.microsoft.com/office/drawing/2014/main" id="{DC9C178B-DD44-49CA-9A5F-D6BCC9B6FD43}"/>
              </a:ext>
            </a:extLst>
          </p:cNvPr>
          <p:cNvSpPr txBox="1"/>
          <p:nvPr/>
        </p:nvSpPr>
        <p:spPr>
          <a:xfrm>
            <a:off x="9583163" y="4968852"/>
            <a:ext cx="290046" cy="369332"/>
          </a:xfrm>
          <a:prstGeom prst="rect">
            <a:avLst/>
          </a:prstGeom>
          <a:noFill/>
        </p:spPr>
        <p:txBody>
          <a:bodyPr wrap="square" rtlCol="0">
            <a:spAutoFit/>
          </a:bodyPr>
          <a:lstStyle/>
          <a:p>
            <a:r>
              <a:rPr lang="en-US" dirty="0"/>
              <a:t>4</a:t>
            </a:r>
          </a:p>
        </p:txBody>
      </p:sp>
      <p:sp>
        <p:nvSpPr>
          <p:cNvPr id="21" name="TextBox 20">
            <a:extLst>
              <a:ext uri="{FF2B5EF4-FFF2-40B4-BE49-F238E27FC236}">
                <a16:creationId xmlns:a16="http://schemas.microsoft.com/office/drawing/2014/main" id="{5144143B-41CF-43DE-A519-038107BE6042}"/>
              </a:ext>
            </a:extLst>
          </p:cNvPr>
          <p:cNvSpPr txBox="1"/>
          <p:nvPr/>
        </p:nvSpPr>
        <p:spPr>
          <a:xfrm>
            <a:off x="9596288" y="4096682"/>
            <a:ext cx="290046" cy="369332"/>
          </a:xfrm>
          <a:prstGeom prst="rect">
            <a:avLst/>
          </a:prstGeom>
          <a:noFill/>
        </p:spPr>
        <p:txBody>
          <a:bodyPr wrap="square" rtlCol="0">
            <a:spAutoFit/>
          </a:bodyPr>
          <a:lstStyle/>
          <a:p>
            <a:r>
              <a:rPr lang="en-US" dirty="0"/>
              <a:t>4</a:t>
            </a:r>
          </a:p>
        </p:txBody>
      </p:sp>
      <p:sp>
        <p:nvSpPr>
          <p:cNvPr id="22" name="TextBox 21">
            <a:extLst>
              <a:ext uri="{FF2B5EF4-FFF2-40B4-BE49-F238E27FC236}">
                <a16:creationId xmlns:a16="http://schemas.microsoft.com/office/drawing/2014/main" id="{32123597-F8C9-4CAB-A2AA-C26D98D757AB}"/>
              </a:ext>
            </a:extLst>
          </p:cNvPr>
          <p:cNvSpPr txBox="1"/>
          <p:nvPr/>
        </p:nvSpPr>
        <p:spPr>
          <a:xfrm>
            <a:off x="9583163" y="5434554"/>
            <a:ext cx="290046" cy="369332"/>
          </a:xfrm>
          <a:prstGeom prst="rect">
            <a:avLst/>
          </a:prstGeom>
          <a:noFill/>
        </p:spPr>
        <p:txBody>
          <a:bodyPr wrap="square" rtlCol="0">
            <a:spAutoFit/>
          </a:bodyPr>
          <a:lstStyle/>
          <a:p>
            <a:r>
              <a:rPr lang="en-US" dirty="0"/>
              <a:t>3</a:t>
            </a:r>
          </a:p>
        </p:txBody>
      </p:sp>
      <p:sp>
        <p:nvSpPr>
          <p:cNvPr id="23" name="TextBox 22">
            <a:extLst>
              <a:ext uri="{FF2B5EF4-FFF2-40B4-BE49-F238E27FC236}">
                <a16:creationId xmlns:a16="http://schemas.microsoft.com/office/drawing/2014/main" id="{92ACEF60-682B-41AD-801F-DF86306D3C07}"/>
              </a:ext>
            </a:extLst>
          </p:cNvPr>
          <p:cNvSpPr txBox="1"/>
          <p:nvPr/>
        </p:nvSpPr>
        <p:spPr>
          <a:xfrm>
            <a:off x="9492477" y="5964245"/>
            <a:ext cx="497667" cy="369332"/>
          </a:xfrm>
          <a:prstGeom prst="rect">
            <a:avLst/>
          </a:prstGeom>
          <a:noFill/>
        </p:spPr>
        <p:txBody>
          <a:bodyPr wrap="square" rtlCol="0">
            <a:spAutoFit/>
          </a:bodyPr>
          <a:lstStyle/>
          <a:p>
            <a:r>
              <a:rPr lang="en-US" dirty="0"/>
              <a:t>28</a:t>
            </a:r>
          </a:p>
        </p:txBody>
      </p:sp>
      <p:sp>
        <p:nvSpPr>
          <p:cNvPr id="24" name="Rectangle 23">
            <a:extLst>
              <a:ext uri="{FF2B5EF4-FFF2-40B4-BE49-F238E27FC236}">
                <a16:creationId xmlns:a16="http://schemas.microsoft.com/office/drawing/2014/main" id="{B1EAD844-887D-4D62-A758-D494FE06C99C}"/>
              </a:ext>
            </a:extLst>
          </p:cNvPr>
          <p:cNvSpPr/>
          <p:nvPr/>
        </p:nvSpPr>
        <p:spPr>
          <a:xfrm>
            <a:off x="6096000" y="2130251"/>
            <a:ext cx="3248967" cy="2453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049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2B01-2FA8-4C7F-A651-E3A6E13D595C}"/>
              </a:ext>
            </a:extLst>
          </p:cNvPr>
          <p:cNvSpPr>
            <a:spLocks noGrp="1"/>
          </p:cNvSpPr>
          <p:nvPr>
            <p:ph type="title"/>
          </p:nvPr>
        </p:nvSpPr>
        <p:spPr>
          <a:xfrm>
            <a:off x="1154954" y="973668"/>
            <a:ext cx="9436009" cy="706964"/>
          </a:xfrm>
        </p:spPr>
        <p:txBody>
          <a:bodyPr/>
          <a:lstStyle/>
          <a:p>
            <a:r>
              <a:rPr lang="en-US" dirty="0" err="1"/>
              <a:t>NeoEAT</a:t>
            </a:r>
            <a:r>
              <a:rPr lang="en-US" dirty="0"/>
              <a:t> – Bottle-feeding Scoring Example</a:t>
            </a:r>
          </a:p>
        </p:txBody>
      </p:sp>
      <p:sp>
        <p:nvSpPr>
          <p:cNvPr id="4" name="Footer Placeholder 3">
            <a:extLst>
              <a:ext uri="{FF2B5EF4-FFF2-40B4-BE49-F238E27FC236}">
                <a16:creationId xmlns:a16="http://schemas.microsoft.com/office/drawing/2014/main" id="{AADEF3B5-DA98-4CC2-87AA-73504D3A4A79}"/>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9" name="Content Placeholder 8" descr="Table&#10;&#10;Description automatically generated">
            <a:extLst>
              <a:ext uri="{FF2B5EF4-FFF2-40B4-BE49-F238E27FC236}">
                <a16:creationId xmlns:a16="http://schemas.microsoft.com/office/drawing/2014/main" id="{68F1040D-65E4-8614-0F16-850FEAF1B509}"/>
              </a:ext>
            </a:extLst>
          </p:cNvPr>
          <p:cNvPicPr>
            <a:picLocks noGrp="1" noChangeAspect="1"/>
          </p:cNvPicPr>
          <p:nvPr>
            <p:ph idx="1"/>
          </p:nvPr>
        </p:nvPicPr>
        <p:blipFill>
          <a:blip r:embed="rId2"/>
          <a:stretch>
            <a:fillRect/>
          </a:stretch>
        </p:blipFill>
        <p:spPr>
          <a:xfrm>
            <a:off x="2945377" y="2165991"/>
            <a:ext cx="6602883" cy="4284567"/>
          </a:xfrm>
        </p:spPr>
      </p:pic>
      <p:sp>
        <p:nvSpPr>
          <p:cNvPr id="7" name="Oval 6">
            <a:extLst>
              <a:ext uri="{FF2B5EF4-FFF2-40B4-BE49-F238E27FC236}">
                <a16:creationId xmlns:a16="http://schemas.microsoft.com/office/drawing/2014/main" id="{B87C5D23-1389-425A-9491-3445404AA0CE}"/>
              </a:ext>
            </a:extLst>
          </p:cNvPr>
          <p:cNvSpPr/>
          <p:nvPr/>
        </p:nvSpPr>
        <p:spPr>
          <a:xfrm>
            <a:off x="8559145" y="5552737"/>
            <a:ext cx="773723" cy="33159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769CC2E-7E92-A245-BE01-97646A680022}"/>
              </a:ext>
            </a:extLst>
          </p:cNvPr>
          <p:cNvSpPr/>
          <p:nvPr/>
        </p:nvSpPr>
        <p:spPr>
          <a:xfrm>
            <a:off x="6721311" y="2423181"/>
            <a:ext cx="1498862" cy="4901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5F590F-3540-987A-25F2-54425E9D1D22}"/>
              </a:ext>
            </a:extLst>
          </p:cNvPr>
          <p:cNvSpPr/>
          <p:nvPr/>
        </p:nvSpPr>
        <p:spPr>
          <a:xfrm>
            <a:off x="6664719" y="3111647"/>
            <a:ext cx="2234153" cy="20739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071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3D70-6E95-4C73-AA3B-5D182903B091}"/>
              </a:ext>
            </a:extLst>
          </p:cNvPr>
          <p:cNvSpPr>
            <a:spLocks noGrp="1"/>
          </p:cNvSpPr>
          <p:nvPr>
            <p:ph type="title"/>
          </p:nvPr>
        </p:nvSpPr>
        <p:spPr/>
        <p:txBody>
          <a:bodyPr/>
          <a:lstStyle/>
          <a:p>
            <a:r>
              <a:rPr lang="en-US" dirty="0"/>
              <a:t>Reference Values</a:t>
            </a:r>
          </a:p>
        </p:txBody>
      </p:sp>
      <p:sp>
        <p:nvSpPr>
          <p:cNvPr id="3" name="Content Placeholder 2">
            <a:extLst>
              <a:ext uri="{FF2B5EF4-FFF2-40B4-BE49-F238E27FC236}">
                <a16:creationId xmlns:a16="http://schemas.microsoft.com/office/drawing/2014/main" id="{1E7659B8-127F-4289-9241-1447443F47AA}"/>
              </a:ext>
            </a:extLst>
          </p:cNvPr>
          <p:cNvSpPr>
            <a:spLocks noGrp="1"/>
          </p:cNvSpPr>
          <p:nvPr>
            <p:ph idx="1"/>
          </p:nvPr>
        </p:nvSpPr>
        <p:spPr>
          <a:xfrm>
            <a:off x="1154954" y="2603499"/>
            <a:ext cx="9817846" cy="3641071"/>
          </a:xfrm>
        </p:spPr>
        <p:txBody>
          <a:bodyPr>
            <a:normAutofit/>
          </a:bodyPr>
          <a:lstStyle/>
          <a:p>
            <a:r>
              <a:rPr lang="en-US" dirty="0"/>
              <a:t>Reference values based on large samples of full-term, healthy infants whose parents indicated no concerns about feeding</a:t>
            </a:r>
          </a:p>
          <a:p>
            <a:pPr lvl="1"/>
            <a:r>
              <a:rPr lang="en-US" dirty="0"/>
              <a:t>“Concern” 90</a:t>
            </a:r>
            <a:r>
              <a:rPr lang="en-US" baseline="30000" dirty="0"/>
              <a:t>th</a:t>
            </a:r>
            <a:r>
              <a:rPr lang="en-US" dirty="0"/>
              <a:t> - 95</a:t>
            </a:r>
            <a:r>
              <a:rPr lang="en-US" baseline="30000" dirty="0"/>
              <a:t>th</a:t>
            </a:r>
            <a:r>
              <a:rPr lang="en-US" dirty="0"/>
              <a:t> percentile</a:t>
            </a:r>
          </a:p>
          <a:p>
            <a:pPr lvl="1"/>
            <a:r>
              <a:rPr lang="en-US" dirty="0"/>
              <a:t>“High Concern” &gt; 95</a:t>
            </a:r>
            <a:r>
              <a:rPr lang="en-US" baseline="30000" dirty="0"/>
              <a:t>th</a:t>
            </a:r>
            <a:r>
              <a:rPr lang="en-US" dirty="0"/>
              <a:t> percentile</a:t>
            </a:r>
          </a:p>
          <a:p>
            <a:pPr lvl="1"/>
            <a:r>
              <a:rPr lang="en-US" dirty="0"/>
              <a:t>ANY subscale or total score &gt; 90</a:t>
            </a:r>
            <a:r>
              <a:rPr lang="en-US" baseline="30000" dirty="0"/>
              <a:t>th</a:t>
            </a:r>
            <a:r>
              <a:rPr lang="en-US" dirty="0"/>
              <a:t> percentile would be defined as problematic feeding.</a:t>
            </a:r>
          </a:p>
          <a:p>
            <a:r>
              <a:rPr lang="en-US" dirty="0">
                <a:solidFill>
                  <a:schemeClr val="accent6"/>
                </a:solidFill>
              </a:rPr>
              <a:t>IMPORTANT: </a:t>
            </a:r>
            <a:r>
              <a:rPr lang="en-US" dirty="0" err="1">
                <a:solidFill>
                  <a:schemeClr val="accent6"/>
                </a:solidFill>
              </a:rPr>
              <a:t>NeoEAT</a:t>
            </a:r>
            <a:r>
              <a:rPr lang="en-US" dirty="0">
                <a:solidFill>
                  <a:schemeClr val="accent6"/>
                </a:solidFill>
              </a:rPr>
              <a:t> Reference values were updated September 2022. If you have a previous version, discontinue use and download an updated version.</a:t>
            </a:r>
          </a:p>
          <a:p>
            <a:r>
              <a:rPr lang="en-US" dirty="0"/>
              <a:t>Limitations of reference values – based on a sample; use judgement</a:t>
            </a:r>
          </a:p>
          <a:p>
            <a:r>
              <a:rPr lang="en-US" dirty="0"/>
              <a:t>Also important to look at individual questions</a:t>
            </a:r>
          </a:p>
          <a:p>
            <a:endParaRPr lang="en-US" dirty="0"/>
          </a:p>
        </p:txBody>
      </p:sp>
      <p:sp>
        <p:nvSpPr>
          <p:cNvPr id="4" name="Footer Placeholder 3">
            <a:extLst>
              <a:ext uri="{FF2B5EF4-FFF2-40B4-BE49-F238E27FC236}">
                <a16:creationId xmlns:a16="http://schemas.microsoft.com/office/drawing/2014/main" id="{BACB6809-0AD7-4D26-950B-6DAAAF68D3E5}"/>
              </a:ext>
            </a:extLst>
          </p:cNvPr>
          <p:cNvSpPr>
            <a:spLocks noGrp="1"/>
          </p:cNvSpPr>
          <p:nvPr>
            <p:ph type="ftr" sz="quarter" idx="11"/>
          </p:nvPr>
        </p:nvSpPr>
        <p:spPr/>
        <p:txBody>
          <a:bodyPr/>
          <a:lstStyle/>
          <a:p>
            <a:r>
              <a:rPr lang="en-US"/>
              <a:t>Copyright 2022 Infant Feeding Care ALL RIGHTS RESERVED</a:t>
            </a:r>
            <a:endParaRPr lang="en-US" dirty="0"/>
          </a:p>
        </p:txBody>
      </p:sp>
    </p:spTree>
    <p:extLst>
      <p:ext uri="{BB962C8B-B14F-4D97-AF65-F5344CB8AC3E}">
        <p14:creationId xmlns:p14="http://schemas.microsoft.com/office/powerpoint/2010/main" val="4233999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ADC3-1ECA-4A34-82F6-092A274CAD99}"/>
              </a:ext>
            </a:extLst>
          </p:cNvPr>
          <p:cNvSpPr>
            <a:spLocks noGrp="1"/>
          </p:cNvSpPr>
          <p:nvPr>
            <p:ph type="title"/>
          </p:nvPr>
        </p:nvSpPr>
        <p:spPr/>
        <p:txBody>
          <a:bodyPr/>
          <a:lstStyle/>
          <a:p>
            <a:r>
              <a:rPr lang="en-US" dirty="0"/>
              <a:t>Affiliations &amp; Disclosures</a:t>
            </a:r>
          </a:p>
        </p:txBody>
      </p:sp>
      <p:sp>
        <p:nvSpPr>
          <p:cNvPr id="3" name="Content Placeholder 2">
            <a:extLst>
              <a:ext uri="{FF2B5EF4-FFF2-40B4-BE49-F238E27FC236}">
                <a16:creationId xmlns:a16="http://schemas.microsoft.com/office/drawing/2014/main" id="{4A4390CC-F229-4870-966D-0245870A6443}"/>
              </a:ext>
            </a:extLst>
          </p:cNvPr>
          <p:cNvSpPr>
            <a:spLocks noGrp="1"/>
          </p:cNvSpPr>
          <p:nvPr>
            <p:ph idx="1"/>
          </p:nvPr>
        </p:nvSpPr>
        <p:spPr>
          <a:xfrm>
            <a:off x="1154954" y="2603500"/>
            <a:ext cx="10006382" cy="3416300"/>
          </a:xfrm>
        </p:spPr>
        <p:txBody>
          <a:bodyPr>
            <a:normAutofit/>
          </a:bodyPr>
          <a:lstStyle/>
          <a:p>
            <a:r>
              <a:rPr lang="en-US" sz="2800" dirty="0"/>
              <a:t>Owner, Infant Feeding Care:</a:t>
            </a:r>
          </a:p>
          <a:p>
            <a:pPr lvl="1"/>
            <a:r>
              <a:rPr lang="en-US" sz="2600" dirty="0"/>
              <a:t>Clinical Practice &amp; Education</a:t>
            </a:r>
          </a:p>
          <a:p>
            <a:r>
              <a:rPr lang="en-US" sz="2800" dirty="0"/>
              <a:t>Owner, Infant Feeding Labs</a:t>
            </a:r>
          </a:p>
          <a:p>
            <a:pPr lvl="1"/>
            <a:r>
              <a:rPr lang="en-US" sz="2600" dirty="0"/>
              <a:t>Research on Flow Rates of Bottle Nipples</a:t>
            </a:r>
          </a:p>
          <a:p>
            <a:r>
              <a:rPr lang="en-US" sz="2800" dirty="0"/>
              <a:t>Research affiliation:</a:t>
            </a:r>
            <a:r>
              <a:rPr lang="en-US" sz="2400" dirty="0"/>
              <a:t> </a:t>
            </a:r>
            <a:r>
              <a:rPr lang="en-US" sz="2800" dirty="0"/>
              <a:t>Mass General Brigham, Boston, MA</a:t>
            </a:r>
            <a:endParaRPr lang="en-US" sz="2400" dirty="0"/>
          </a:p>
          <a:p>
            <a:pPr marL="0" indent="0">
              <a:buNone/>
            </a:pPr>
            <a:endParaRPr lang="en-US" sz="2400" dirty="0"/>
          </a:p>
        </p:txBody>
      </p:sp>
      <p:sp>
        <p:nvSpPr>
          <p:cNvPr id="4" name="Footer Placeholder 3">
            <a:extLst>
              <a:ext uri="{FF2B5EF4-FFF2-40B4-BE49-F238E27FC236}">
                <a16:creationId xmlns:a16="http://schemas.microsoft.com/office/drawing/2014/main" id="{EF743E94-6DF7-41D3-B287-C7E039408C9B}"/>
              </a:ext>
            </a:extLst>
          </p:cNvPr>
          <p:cNvSpPr>
            <a:spLocks noGrp="1"/>
          </p:cNvSpPr>
          <p:nvPr>
            <p:ph type="ftr" sz="quarter" idx="11"/>
          </p:nvPr>
        </p:nvSpPr>
        <p:spPr/>
        <p:txBody>
          <a:bodyPr/>
          <a:lstStyle/>
          <a:p>
            <a:r>
              <a:rPr lang="en-US"/>
              <a:t>Copyright 2023 Britt Pados ALL RIGHTS RESERVED</a:t>
            </a:r>
            <a:endParaRPr lang="en-US" dirty="0"/>
          </a:p>
        </p:txBody>
      </p:sp>
      <p:pic>
        <p:nvPicPr>
          <p:cNvPr id="5" name="Picture 4">
            <a:extLst>
              <a:ext uri="{FF2B5EF4-FFF2-40B4-BE49-F238E27FC236}">
                <a16:creationId xmlns:a16="http://schemas.microsoft.com/office/drawing/2014/main" id="{5ED788CD-D52F-FC38-D32B-211430B652A5}"/>
              </a:ext>
            </a:extLst>
          </p:cNvPr>
          <p:cNvPicPr>
            <a:picLocks noChangeAspect="1"/>
          </p:cNvPicPr>
          <p:nvPr/>
        </p:nvPicPr>
        <p:blipFill>
          <a:blip r:embed="rId2"/>
          <a:stretch>
            <a:fillRect/>
          </a:stretch>
        </p:blipFill>
        <p:spPr>
          <a:xfrm>
            <a:off x="6956904" y="2066171"/>
            <a:ext cx="2453273" cy="2453273"/>
          </a:xfrm>
          <a:prstGeom prst="rect">
            <a:avLst/>
          </a:prstGeom>
        </p:spPr>
      </p:pic>
      <p:pic>
        <p:nvPicPr>
          <p:cNvPr id="7" name="Picture 6" descr="Logo&#10;&#10;Description automatically generated">
            <a:extLst>
              <a:ext uri="{FF2B5EF4-FFF2-40B4-BE49-F238E27FC236}">
                <a16:creationId xmlns:a16="http://schemas.microsoft.com/office/drawing/2014/main" id="{57F2C489-A981-85A4-13D0-A7AE42BE7B69}"/>
              </a:ext>
            </a:extLst>
          </p:cNvPr>
          <p:cNvPicPr>
            <a:picLocks noChangeAspect="1"/>
          </p:cNvPicPr>
          <p:nvPr/>
        </p:nvPicPr>
        <p:blipFill>
          <a:blip r:embed="rId3"/>
          <a:stretch>
            <a:fillRect/>
          </a:stretch>
        </p:blipFill>
        <p:spPr>
          <a:xfrm>
            <a:off x="9608140" y="2231462"/>
            <a:ext cx="1847014" cy="2034208"/>
          </a:xfrm>
          <a:prstGeom prst="rect">
            <a:avLst/>
          </a:prstGeom>
        </p:spPr>
      </p:pic>
    </p:spTree>
    <p:extLst>
      <p:ext uri="{BB962C8B-B14F-4D97-AF65-F5344CB8AC3E}">
        <p14:creationId xmlns:p14="http://schemas.microsoft.com/office/powerpoint/2010/main" val="2577582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07EA-D5C9-4C72-9B84-49808BF07696}"/>
              </a:ext>
            </a:extLst>
          </p:cNvPr>
          <p:cNvSpPr>
            <a:spLocks noGrp="1"/>
          </p:cNvSpPr>
          <p:nvPr>
            <p:ph type="title"/>
          </p:nvPr>
        </p:nvSpPr>
        <p:spPr/>
        <p:txBody>
          <a:bodyPr/>
          <a:lstStyle/>
          <a:p>
            <a:r>
              <a:rPr lang="en-US" dirty="0" err="1"/>
              <a:t>NeoEAT</a:t>
            </a:r>
            <a:r>
              <a:rPr lang="en-US" dirty="0"/>
              <a:t> – Screening Instruments</a:t>
            </a:r>
          </a:p>
        </p:txBody>
      </p:sp>
      <p:sp>
        <p:nvSpPr>
          <p:cNvPr id="3" name="Content Placeholder 2">
            <a:extLst>
              <a:ext uri="{FF2B5EF4-FFF2-40B4-BE49-F238E27FC236}">
                <a16:creationId xmlns:a16="http://schemas.microsoft.com/office/drawing/2014/main" id="{59AA6FA8-BC3E-4D24-8E90-6A9C7981E0CD}"/>
              </a:ext>
            </a:extLst>
          </p:cNvPr>
          <p:cNvSpPr>
            <a:spLocks noGrp="1"/>
          </p:cNvSpPr>
          <p:nvPr>
            <p:ph idx="1"/>
          </p:nvPr>
        </p:nvSpPr>
        <p:spPr>
          <a:xfrm>
            <a:off x="1154955" y="2603500"/>
            <a:ext cx="4380706" cy="3416300"/>
          </a:xfrm>
        </p:spPr>
        <p:txBody>
          <a:bodyPr>
            <a:normAutofit lnSpcReduction="10000"/>
          </a:bodyPr>
          <a:lstStyle/>
          <a:p>
            <a:r>
              <a:rPr lang="en-US" dirty="0"/>
              <a:t>Use for screening in situations where </a:t>
            </a:r>
            <a:r>
              <a:rPr lang="en-US" dirty="0">
                <a:solidFill>
                  <a:schemeClr val="accent2"/>
                </a:solidFill>
              </a:rPr>
              <a:t>there are no current concerns</a:t>
            </a:r>
          </a:p>
          <a:p>
            <a:r>
              <a:rPr lang="en-US" dirty="0"/>
              <a:t>Example: Neonatal/Neurodevelopmental Follow-up Programs</a:t>
            </a:r>
          </a:p>
          <a:p>
            <a:r>
              <a:rPr lang="en-US" dirty="0"/>
              <a:t>Pass/Fail</a:t>
            </a:r>
          </a:p>
          <a:p>
            <a:r>
              <a:rPr lang="en-US" dirty="0"/>
              <a:t>ANY answer that falls in the “grey zone” warrants the parent completing the full, appropriate version of the </a:t>
            </a:r>
            <a:r>
              <a:rPr lang="en-US" dirty="0" err="1"/>
              <a:t>NeoEAT</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F9B26CB0-6FD5-4E98-88DB-CF38F32EECC0}"/>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5" name="Content Placeholder 5" descr="Table&#10;&#10;Description automatically generated">
            <a:extLst>
              <a:ext uri="{FF2B5EF4-FFF2-40B4-BE49-F238E27FC236}">
                <a16:creationId xmlns:a16="http://schemas.microsoft.com/office/drawing/2014/main" id="{AEDF4C93-703B-4ECE-BEE8-E08C17C0128A}"/>
              </a:ext>
            </a:extLst>
          </p:cNvPr>
          <p:cNvPicPr>
            <a:picLocks noChangeAspect="1"/>
          </p:cNvPicPr>
          <p:nvPr/>
        </p:nvPicPr>
        <p:blipFill rotWithShape="1">
          <a:blip r:embed="rId2"/>
          <a:srcRect t="25106"/>
          <a:stretch/>
        </p:blipFill>
        <p:spPr>
          <a:xfrm>
            <a:off x="5545955" y="2532185"/>
            <a:ext cx="6057085" cy="3781500"/>
          </a:xfrm>
          <a:prstGeom prst="rect">
            <a:avLst/>
          </a:prstGeom>
        </p:spPr>
      </p:pic>
    </p:spTree>
    <p:extLst>
      <p:ext uri="{BB962C8B-B14F-4D97-AF65-F5344CB8AC3E}">
        <p14:creationId xmlns:p14="http://schemas.microsoft.com/office/powerpoint/2010/main" val="52402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B549-A129-4252-AAA6-25C87AB9A4BF}"/>
              </a:ext>
            </a:extLst>
          </p:cNvPr>
          <p:cNvSpPr>
            <a:spLocks noGrp="1"/>
          </p:cNvSpPr>
          <p:nvPr>
            <p:ph type="title"/>
          </p:nvPr>
        </p:nvSpPr>
        <p:spPr/>
        <p:txBody>
          <a:bodyPr/>
          <a:lstStyle/>
          <a:p>
            <a:r>
              <a:rPr lang="en-US" dirty="0"/>
              <a:t>Feeding Assessment Tools for Infants &amp; Children: 6 </a:t>
            </a:r>
            <a:r>
              <a:rPr lang="en-US" dirty="0" err="1"/>
              <a:t>mos</a:t>
            </a:r>
            <a:r>
              <a:rPr lang="en-US" dirty="0"/>
              <a:t> – 7 </a:t>
            </a:r>
            <a:r>
              <a:rPr lang="en-US" dirty="0" err="1"/>
              <a:t>yrs</a:t>
            </a:r>
            <a:endParaRPr lang="en-US" dirty="0"/>
          </a:p>
        </p:txBody>
      </p:sp>
      <p:sp>
        <p:nvSpPr>
          <p:cNvPr id="3" name="Content Placeholder 2">
            <a:extLst>
              <a:ext uri="{FF2B5EF4-FFF2-40B4-BE49-F238E27FC236}">
                <a16:creationId xmlns:a16="http://schemas.microsoft.com/office/drawing/2014/main" id="{D6C7068A-F20E-4891-A986-799DBAE8EC25}"/>
              </a:ext>
            </a:extLst>
          </p:cNvPr>
          <p:cNvSpPr>
            <a:spLocks noGrp="1"/>
          </p:cNvSpPr>
          <p:nvPr>
            <p:ph idx="1"/>
          </p:nvPr>
        </p:nvSpPr>
        <p:spPr>
          <a:xfrm>
            <a:off x="1154955" y="2386013"/>
            <a:ext cx="8202304" cy="3849367"/>
          </a:xfrm>
        </p:spPr>
        <p:txBody>
          <a:bodyPr>
            <a:normAutofit/>
          </a:bodyPr>
          <a:lstStyle/>
          <a:p>
            <a:r>
              <a:rPr lang="en-US" b="1" dirty="0"/>
              <a:t>Pediatric Eating Assessment Tool (</a:t>
            </a:r>
            <a:r>
              <a:rPr lang="en-US" b="1" dirty="0" err="1"/>
              <a:t>PediEAT</a:t>
            </a:r>
            <a:r>
              <a:rPr lang="en-US" b="1" dirty="0"/>
              <a:t>)</a:t>
            </a:r>
          </a:p>
          <a:p>
            <a:pPr lvl="1"/>
            <a:r>
              <a:rPr lang="en-US" dirty="0"/>
              <a:t>What a child is </a:t>
            </a:r>
            <a:r>
              <a:rPr lang="en-US" i="1" u="sng" dirty="0"/>
              <a:t>willing</a:t>
            </a:r>
            <a:r>
              <a:rPr lang="en-US" i="1" dirty="0"/>
              <a:t> to eat (</a:t>
            </a:r>
            <a:r>
              <a:rPr lang="en-US" dirty="0"/>
              <a:t>and their behaviors/preferences) in response to different foods</a:t>
            </a:r>
          </a:p>
          <a:p>
            <a:pPr marL="457200" lvl="1" indent="0">
              <a:buNone/>
            </a:pPr>
            <a:endParaRPr lang="en-US" dirty="0"/>
          </a:p>
          <a:p>
            <a:r>
              <a:rPr lang="en-US" b="1" dirty="0"/>
              <a:t>Child Oral and Motor Proficiency Scale (</a:t>
            </a:r>
            <a:r>
              <a:rPr lang="en-US" b="1" dirty="0" err="1"/>
              <a:t>ChOMPS</a:t>
            </a:r>
            <a:r>
              <a:rPr lang="en-US" b="1" dirty="0"/>
              <a:t>)</a:t>
            </a:r>
          </a:p>
          <a:p>
            <a:pPr lvl="1"/>
            <a:r>
              <a:rPr lang="en-US" dirty="0"/>
              <a:t>What a child </a:t>
            </a:r>
            <a:r>
              <a:rPr lang="en-US" i="1" u="sng" dirty="0"/>
              <a:t>can eat </a:t>
            </a:r>
            <a:r>
              <a:rPr lang="en-US" dirty="0"/>
              <a:t>(focus on eating and drinking skills along with gross and fine motor skills that support eating)</a:t>
            </a:r>
          </a:p>
          <a:p>
            <a:pPr marL="457200" lvl="1" indent="0">
              <a:buNone/>
            </a:pPr>
            <a:endParaRPr lang="en-US" dirty="0"/>
          </a:p>
          <a:p>
            <a:r>
              <a:rPr lang="en-US" dirty="0"/>
              <a:t>Both </a:t>
            </a:r>
            <a:r>
              <a:rPr lang="en-US" dirty="0" err="1"/>
              <a:t>PediEAT</a:t>
            </a:r>
            <a:r>
              <a:rPr lang="en-US" dirty="0"/>
              <a:t> &amp; </a:t>
            </a:r>
            <a:r>
              <a:rPr lang="en-US" dirty="0" err="1"/>
              <a:t>ChOMPS</a:t>
            </a:r>
            <a:r>
              <a:rPr lang="en-US" dirty="0"/>
              <a:t> intended for infants and young children who are being offered some solid foods (non-liquids)</a:t>
            </a:r>
          </a:p>
          <a:p>
            <a:r>
              <a:rPr lang="en-US" dirty="0"/>
              <a:t>Available in multiple languages</a:t>
            </a:r>
          </a:p>
        </p:txBody>
      </p:sp>
      <p:sp>
        <p:nvSpPr>
          <p:cNvPr id="4" name="Footer Placeholder 3">
            <a:extLst>
              <a:ext uri="{FF2B5EF4-FFF2-40B4-BE49-F238E27FC236}">
                <a16:creationId xmlns:a16="http://schemas.microsoft.com/office/drawing/2014/main" id="{D6705DCF-5617-451C-9BB6-3E45F1AE5095}"/>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6" name="Picture 5" descr="A picture containing indoor, chocolate, dessert&#10;&#10;Description automatically generated">
            <a:extLst>
              <a:ext uri="{FF2B5EF4-FFF2-40B4-BE49-F238E27FC236}">
                <a16:creationId xmlns:a16="http://schemas.microsoft.com/office/drawing/2014/main" id="{B9B594CA-40CB-4889-A36B-9EE47E618A88}"/>
              </a:ext>
            </a:extLst>
          </p:cNvPr>
          <p:cNvPicPr>
            <a:picLocks noChangeAspect="1"/>
          </p:cNvPicPr>
          <p:nvPr/>
        </p:nvPicPr>
        <p:blipFill>
          <a:blip r:embed="rId2"/>
          <a:stretch>
            <a:fillRect/>
          </a:stretch>
        </p:blipFill>
        <p:spPr>
          <a:xfrm>
            <a:off x="9357258" y="2210135"/>
            <a:ext cx="2678452" cy="4025245"/>
          </a:xfrm>
          <a:prstGeom prst="rect">
            <a:avLst/>
          </a:prstGeom>
        </p:spPr>
      </p:pic>
    </p:spTree>
    <p:extLst>
      <p:ext uri="{BB962C8B-B14F-4D97-AF65-F5344CB8AC3E}">
        <p14:creationId xmlns:p14="http://schemas.microsoft.com/office/powerpoint/2010/main" val="393433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22C2-1D9F-4BF1-8854-B8B2CC359E59}"/>
              </a:ext>
            </a:extLst>
          </p:cNvPr>
          <p:cNvSpPr>
            <a:spLocks noGrp="1"/>
          </p:cNvSpPr>
          <p:nvPr>
            <p:ph type="title"/>
          </p:nvPr>
        </p:nvSpPr>
        <p:spPr>
          <a:xfrm>
            <a:off x="736812" y="838200"/>
            <a:ext cx="9592692" cy="706964"/>
          </a:xfrm>
        </p:spPr>
        <p:txBody>
          <a:bodyPr/>
          <a:lstStyle/>
          <a:p>
            <a:r>
              <a:rPr lang="en-US" dirty="0"/>
              <a:t>Pediatric Eating Assessment Tool (</a:t>
            </a:r>
            <a:r>
              <a:rPr lang="en-US" dirty="0" err="1"/>
              <a:t>PediEAT</a:t>
            </a:r>
            <a:r>
              <a:rPr lang="en-US" dirty="0"/>
              <a:t>)</a:t>
            </a:r>
          </a:p>
        </p:txBody>
      </p:sp>
      <p:sp>
        <p:nvSpPr>
          <p:cNvPr id="3" name="Content Placeholder 2">
            <a:extLst>
              <a:ext uri="{FF2B5EF4-FFF2-40B4-BE49-F238E27FC236}">
                <a16:creationId xmlns:a16="http://schemas.microsoft.com/office/drawing/2014/main" id="{FB23204E-93B4-429A-ADAF-3B4513CC9869}"/>
              </a:ext>
            </a:extLst>
          </p:cNvPr>
          <p:cNvSpPr>
            <a:spLocks noGrp="1"/>
          </p:cNvSpPr>
          <p:nvPr>
            <p:ph idx="1"/>
          </p:nvPr>
        </p:nvSpPr>
        <p:spPr>
          <a:xfrm>
            <a:off x="1223722" y="2416428"/>
            <a:ext cx="8825659" cy="3873248"/>
          </a:xfrm>
        </p:spPr>
        <p:txBody>
          <a:bodyPr>
            <a:normAutofit/>
          </a:bodyPr>
          <a:lstStyle/>
          <a:p>
            <a:r>
              <a:rPr lang="en-US" sz="2400" dirty="0"/>
              <a:t>Full Version: 4 subscales</a:t>
            </a:r>
          </a:p>
          <a:p>
            <a:pPr lvl="1"/>
            <a:r>
              <a:rPr lang="en-US" sz="2000" dirty="0"/>
              <a:t>Physiologic Symptoms</a:t>
            </a:r>
          </a:p>
          <a:p>
            <a:pPr lvl="1"/>
            <a:r>
              <a:rPr lang="en-US" sz="2000" dirty="0"/>
              <a:t>Problematic Mealtime Behaviors</a:t>
            </a:r>
          </a:p>
          <a:p>
            <a:pPr lvl="1"/>
            <a:r>
              <a:rPr lang="en-US" sz="2000" dirty="0"/>
              <a:t>Selective/Restrictive Eating</a:t>
            </a:r>
          </a:p>
          <a:p>
            <a:pPr lvl="1"/>
            <a:r>
              <a:rPr lang="en-US" sz="2000" dirty="0"/>
              <a:t>Oral Processing</a:t>
            </a:r>
          </a:p>
          <a:p>
            <a:pPr lvl="1"/>
            <a:r>
              <a:rPr lang="en-US" sz="2000" dirty="0"/>
              <a:t>Total Score</a:t>
            </a:r>
          </a:p>
          <a:p>
            <a:r>
              <a:rPr lang="en-US" sz="2000" dirty="0"/>
              <a:t>Screening Instrument – based on age (6 – 15 </a:t>
            </a:r>
            <a:r>
              <a:rPr lang="en-US" sz="2000" dirty="0" err="1"/>
              <a:t>mos</a:t>
            </a:r>
            <a:r>
              <a:rPr lang="en-US" sz="2000" dirty="0"/>
              <a:t>, 15 </a:t>
            </a:r>
            <a:r>
              <a:rPr lang="en-US" sz="2000" dirty="0" err="1"/>
              <a:t>mos</a:t>
            </a:r>
            <a:r>
              <a:rPr lang="en-US" sz="2000" dirty="0"/>
              <a:t> – 2.5 </a:t>
            </a:r>
            <a:r>
              <a:rPr lang="en-US" sz="2000" dirty="0" err="1"/>
              <a:t>yrs</a:t>
            </a:r>
            <a:r>
              <a:rPr lang="en-US" sz="2000" dirty="0"/>
              <a:t>, 2.5 – 7 </a:t>
            </a:r>
            <a:r>
              <a:rPr lang="en-US" sz="2000" dirty="0" err="1"/>
              <a:t>yrs</a:t>
            </a:r>
            <a:r>
              <a:rPr lang="en-US" sz="2000" dirty="0"/>
              <a:t>)</a:t>
            </a:r>
          </a:p>
          <a:p>
            <a:r>
              <a:rPr lang="en-US" sz="2000" dirty="0"/>
              <a:t>Higher scores indicate MORE symptoms of problematic feeding</a:t>
            </a:r>
          </a:p>
          <a:p>
            <a:endParaRPr lang="en-US" dirty="0"/>
          </a:p>
        </p:txBody>
      </p:sp>
      <p:sp>
        <p:nvSpPr>
          <p:cNvPr id="4" name="Footer Placeholder 3">
            <a:extLst>
              <a:ext uri="{FF2B5EF4-FFF2-40B4-BE49-F238E27FC236}">
                <a16:creationId xmlns:a16="http://schemas.microsoft.com/office/drawing/2014/main" id="{04C47454-7940-49C5-81BA-C59ABE3E0AC6}"/>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7" name="Picture 6" descr="A baby in a highchair&#10;&#10;Description automatically generated with medium confidence">
            <a:extLst>
              <a:ext uri="{FF2B5EF4-FFF2-40B4-BE49-F238E27FC236}">
                <a16:creationId xmlns:a16="http://schemas.microsoft.com/office/drawing/2014/main" id="{43A68166-FA61-4B38-9C40-9FF5F78CB1BE}"/>
              </a:ext>
            </a:extLst>
          </p:cNvPr>
          <p:cNvPicPr>
            <a:picLocks noChangeAspect="1"/>
          </p:cNvPicPr>
          <p:nvPr/>
        </p:nvPicPr>
        <p:blipFill>
          <a:blip r:embed="rId2"/>
          <a:stretch>
            <a:fillRect/>
          </a:stretch>
        </p:blipFill>
        <p:spPr>
          <a:xfrm>
            <a:off x="7646245" y="2314266"/>
            <a:ext cx="4037779" cy="2826445"/>
          </a:xfrm>
          <a:prstGeom prst="rect">
            <a:avLst/>
          </a:prstGeom>
        </p:spPr>
      </p:pic>
      <p:sp>
        <p:nvSpPr>
          <p:cNvPr id="5" name="TextBox 4">
            <a:extLst>
              <a:ext uri="{FF2B5EF4-FFF2-40B4-BE49-F238E27FC236}">
                <a16:creationId xmlns:a16="http://schemas.microsoft.com/office/drawing/2014/main" id="{6254F0B7-1908-A46D-8C7B-597669A149CE}"/>
              </a:ext>
            </a:extLst>
          </p:cNvPr>
          <p:cNvSpPr txBox="1"/>
          <p:nvPr/>
        </p:nvSpPr>
        <p:spPr>
          <a:xfrm>
            <a:off x="8164565" y="6289676"/>
            <a:ext cx="3859795" cy="369332"/>
          </a:xfrm>
          <a:prstGeom prst="rect">
            <a:avLst/>
          </a:prstGeom>
          <a:noFill/>
        </p:spPr>
        <p:txBody>
          <a:bodyPr wrap="square" rtlCol="0">
            <a:spAutoFit/>
          </a:bodyPr>
          <a:lstStyle/>
          <a:p>
            <a:r>
              <a:rPr lang="en-US" dirty="0"/>
              <a:t>See </a:t>
            </a:r>
            <a:r>
              <a:rPr lang="en-US" dirty="0" err="1"/>
              <a:t>PediEAT</a:t>
            </a:r>
            <a:r>
              <a:rPr lang="en-US" dirty="0"/>
              <a:t> Reference Page </a:t>
            </a:r>
          </a:p>
        </p:txBody>
      </p:sp>
    </p:spTree>
    <p:extLst>
      <p:ext uri="{BB962C8B-B14F-4D97-AF65-F5344CB8AC3E}">
        <p14:creationId xmlns:p14="http://schemas.microsoft.com/office/powerpoint/2010/main" val="531967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9588-1E8F-FE3A-ACA0-35422850F336}"/>
              </a:ext>
            </a:extLst>
          </p:cNvPr>
          <p:cNvSpPr>
            <a:spLocks noGrp="1"/>
          </p:cNvSpPr>
          <p:nvPr>
            <p:ph type="title"/>
          </p:nvPr>
        </p:nvSpPr>
        <p:spPr/>
        <p:txBody>
          <a:bodyPr/>
          <a:lstStyle/>
          <a:p>
            <a:r>
              <a:rPr lang="en-US" dirty="0" err="1"/>
              <a:t>PediEAT</a:t>
            </a:r>
            <a:r>
              <a:rPr lang="en-US" dirty="0"/>
              <a:t> Example</a:t>
            </a:r>
          </a:p>
        </p:txBody>
      </p:sp>
      <p:pic>
        <p:nvPicPr>
          <p:cNvPr id="6" name="Content Placeholder 5" descr="Table&#10;&#10;Description automatically generated">
            <a:extLst>
              <a:ext uri="{FF2B5EF4-FFF2-40B4-BE49-F238E27FC236}">
                <a16:creationId xmlns:a16="http://schemas.microsoft.com/office/drawing/2014/main" id="{46B3BFF1-E2FF-1C12-A2E2-9EE972BBB918}"/>
              </a:ext>
            </a:extLst>
          </p:cNvPr>
          <p:cNvPicPr>
            <a:picLocks noGrp="1" noChangeAspect="1"/>
          </p:cNvPicPr>
          <p:nvPr>
            <p:ph idx="1"/>
          </p:nvPr>
        </p:nvPicPr>
        <p:blipFill>
          <a:blip r:embed="rId2"/>
          <a:stretch>
            <a:fillRect/>
          </a:stretch>
        </p:blipFill>
        <p:spPr>
          <a:xfrm>
            <a:off x="1853103" y="2214963"/>
            <a:ext cx="8337272" cy="4006222"/>
          </a:xfrm>
        </p:spPr>
      </p:pic>
      <p:sp>
        <p:nvSpPr>
          <p:cNvPr id="4" name="Footer Placeholder 3">
            <a:extLst>
              <a:ext uri="{FF2B5EF4-FFF2-40B4-BE49-F238E27FC236}">
                <a16:creationId xmlns:a16="http://schemas.microsoft.com/office/drawing/2014/main" id="{827A8D81-33D9-7C96-E14D-7C077DD34F32}"/>
              </a:ext>
            </a:extLst>
          </p:cNvPr>
          <p:cNvSpPr>
            <a:spLocks noGrp="1"/>
          </p:cNvSpPr>
          <p:nvPr>
            <p:ph type="ftr" sz="quarter" idx="11"/>
          </p:nvPr>
        </p:nvSpPr>
        <p:spPr/>
        <p:txBody>
          <a:bodyPr/>
          <a:lstStyle/>
          <a:p>
            <a:r>
              <a:rPr lang="en-US"/>
              <a:t>Copyright 2023 Britt Pados ALL RIGHTS RESERVED</a:t>
            </a:r>
            <a:endParaRPr lang="en-US" dirty="0"/>
          </a:p>
        </p:txBody>
      </p:sp>
      <p:sp>
        <p:nvSpPr>
          <p:cNvPr id="7" name="Rectangle 6">
            <a:extLst>
              <a:ext uri="{FF2B5EF4-FFF2-40B4-BE49-F238E27FC236}">
                <a16:creationId xmlns:a16="http://schemas.microsoft.com/office/drawing/2014/main" id="{514D040C-A1C0-0B92-D716-A808B9C240A5}"/>
              </a:ext>
            </a:extLst>
          </p:cNvPr>
          <p:cNvSpPr/>
          <p:nvPr/>
        </p:nvSpPr>
        <p:spPr>
          <a:xfrm>
            <a:off x="6249971" y="2526384"/>
            <a:ext cx="3242821" cy="2639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260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5BAF-42A3-4218-86A3-9EB69A717BD0}"/>
              </a:ext>
            </a:extLst>
          </p:cNvPr>
          <p:cNvSpPr>
            <a:spLocks noGrp="1"/>
          </p:cNvSpPr>
          <p:nvPr>
            <p:ph type="title"/>
          </p:nvPr>
        </p:nvSpPr>
        <p:spPr/>
        <p:txBody>
          <a:bodyPr/>
          <a:lstStyle/>
          <a:p>
            <a:r>
              <a:rPr lang="en-US" dirty="0"/>
              <a:t>Example of </a:t>
            </a:r>
            <a:r>
              <a:rPr lang="en-US" dirty="0" err="1"/>
              <a:t>PediEAT</a:t>
            </a:r>
            <a:r>
              <a:rPr lang="en-US" dirty="0"/>
              <a:t> Reference Values</a:t>
            </a:r>
          </a:p>
        </p:txBody>
      </p:sp>
      <p:pic>
        <p:nvPicPr>
          <p:cNvPr id="7" name="Content Placeholder 6" descr="Table&#10;&#10;Description automatically generated">
            <a:extLst>
              <a:ext uri="{FF2B5EF4-FFF2-40B4-BE49-F238E27FC236}">
                <a16:creationId xmlns:a16="http://schemas.microsoft.com/office/drawing/2014/main" id="{A0BC43C6-A06E-9C7F-9E6C-188CC3D13136}"/>
              </a:ext>
            </a:extLst>
          </p:cNvPr>
          <p:cNvPicPr>
            <a:picLocks noGrp="1" noChangeAspect="1"/>
          </p:cNvPicPr>
          <p:nvPr>
            <p:ph idx="1"/>
          </p:nvPr>
        </p:nvPicPr>
        <p:blipFill>
          <a:blip r:embed="rId2"/>
          <a:stretch>
            <a:fillRect/>
          </a:stretch>
        </p:blipFill>
        <p:spPr>
          <a:xfrm>
            <a:off x="2222939" y="1847197"/>
            <a:ext cx="7693428" cy="4697041"/>
          </a:xfrm>
        </p:spPr>
      </p:pic>
      <p:sp>
        <p:nvSpPr>
          <p:cNvPr id="4" name="Footer Placeholder 3">
            <a:extLst>
              <a:ext uri="{FF2B5EF4-FFF2-40B4-BE49-F238E27FC236}">
                <a16:creationId xmlns:a16="http://schemas.microsoft.com/office/drawing/2014/main" id="{EC747CE6-702B-4022-A1FC-2ECC157886D7}"/>
              </a:ext>
            </a:extLst>
          </p:cNvPr>
          <p:cNvSpPr>
            <a:spLocks noGrp="1"/>
          </p:cNvSpPr>
          <p:nvPr>
            <p:ph type="ftr" sz="quarter" idx="11"/>
          </p:nvPr>
        </p:nvSpPr>
        <p:spPr/>
        <p:txBody>
          <a:bodyPr/>
          <a:lstStyle/>
          <a:p>
            <a:r>
              <a:rPr lang="en-US"/>
              <a:t>Copyright 2022 Infant Feeding Care ALL RIGHTS RESERVED</a:t>
            </a:r>
            <a:endParaRPr lang="en-US" dirty="0"/>
          </a:p>
        </p:txBody>
      </p:sp>
      <p:sp>
        <p:nvSpPr>
          <p:cNvPr id="8" name="Rectangle 7">
            <a:extLst>
              <a:ext uri="{FF2B5EF4-FFF2-40B4-BE49-F238E27FC236}">
                <a16:creationId xmlns:a16="http://schemas.microsoft.com/office/drawing/2014/main" id="{8952BBFD-D81A-5D9A-A450-26E52C5355CF}"/>
              </a:ext>
            </a:extLst>
          </p:cNvPr>
          <p:cNvSpPr/>
          <p:nvPr/>
        </p:nvSpPr>
        <p:spPr>
          <a:xfrm>
            <a:off x="6702458" y="2375555"/>
            <a:ext cx="1791093" cy="35821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990E683-56E8-C0D3-5284-5F239C35C0AD}"/>
              </a:ext>
            </a:extLst>
          </p:cNvPr>
          <p:cNvPicPr>
            <a:picLocks noChangeAspect="1"/>
          </p:cNvPicPr>
          <p:nvPr/>
        </p:nvPicPr>
        <p:blipFill>
          <a:blip r:embed="rId3"/>
          <a:stretch>
            <a:fillRect/>
          </a:stretch>
        </p:blipFill>
        <p:spPr>
          <a:xfrm>
            <a:off x="6852494" y="3028032"/>
            <a:ext cx="2885395" cy="371888"/>
          </a:xfrm>
          <a:prstGeom prst="rect">
            <a:avLst/>
          </a:prstGeom>
        </p:spPr>
      </p:pic>
    </p:spTree>
    <p:extLst>
      <p:ext uri="{BB962C8B-B14F-4D97-AF65-F5344CB8AC3E}">
        <p14:creationId xmlns:p14="http://schemas.microsoft.com/office/powerpoint/2010/main" val="3508312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293D-AC3F-4BBA-BE80-C99A016B49FC}"/>
              </a:ext>
            </a:extLst>
          </p:cNvPr>
          <p:cNvSpPr>
            <a:spLocks noGrp="1"/>
          </p:cNvSpPr>
          <p:nvPr>
            <p:ph type="title"/>
          </p:nvPr>
        </p:nvSpPr>
        <p:spPr/>
        <p:txBody>
          <a:bodyPr/>
          <a:lstStyle/>
          <a:p>
            <a:r>
              <a:rPr lang="en-US" dirty="0" err="1"/>
              <a:t>PediEAT</a:t>
            </a:r>
            <a:r>
              <a:rPr lang="en-US" dirty="0"/>
              <a:t> Screening Instrument Example</a:t>
            </a:r>
          </a:p>
        </p:txBody>
      </p:sp>
      <p:sp>
        <p:nvSpPr>
          <p:cNvPr id="4" name="Footer Placeholder 3">
            <a:extLst>
              <a:ext uri="{FF2B5EF4-FFF2-40B4-BE49-F238E27FC236}">
                <a16:creationId xmlns:a16="http://schemas.microsoft.com/office/drawing/2014/main" id="{ED584D23-9D17-43AF-A940-A835A3F553EA}"/>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5" name="Picture 4">
            <a:extLst>
              <a:ext uri="{FF2B5EF4-FFF2-40B4-BE49-F238E27FC236}">
                <a16:creationId xmlns:a16="http://schemas.microsoft.com/office/drawing/2014/main" id="{FAF983D9-0171-452A-8DBE-16F502443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326" y="1754703"/>
            <a:ext cx="7681348" cy="4681470"/>
          </a:xfrm>
          <a:prstGeom prst="rect">
            <a:avLst/>
          </a:prstGeom>
        </p:spPr>
      </p:pic>
    </p:spTree>
    <p:extLst>
      <p:ext uri="{BB962C8B-B14F-4D97-AF65-F5344CB8AC3E}">
        <p14:creationId xmlns:p14="http://schemas.microsoft.com/office/powerpoint/2010/main" val="331281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BD15-A63B-486E-99C9-CE074CF4DC8A}"/>
              </a:ext>
            </a:extLst>
          </p:cNvPr>
          <p:cNvSpPr>
            <a:spLocks noGrp="1"/>
          </p:cNvSpPr>
          <p:nvPr>
            <p:ph type="title"/>
          </p:nvPr>
        </p:nvSpPr>
        <p:spPr/>
        <p:txBody>
          <a:bodyPr/>
          <a:lstStyle/>
          <a:p>
            <a:r>
              <a:rPr lang="en-US" dirty="0"/>
              <a:t>Child Oral and Motor Proficiency Scale (</a:t>
            </a:r>
            <a:r>
              <a:rPr lang="en-US" dirty="0" err="1"/>
              <a:t>ChOMPS</a:t>
            </a:r>
            <a:r>
              <a:rPr lang="en-US" dirty="0"/>
              <a:t>)</a:t>
            </a:r>
          </a:p>
        </p:txBody>
      </p:sp>
      <p:sp>
        <p:nvSpPr>
          <p:cNvPr id="3" name="Content Placeholder 2">
            <a:extLst>
              <a:ext uri="{FF2B5EF4-FFF2-40B4-BE49-F238E27FC236}">
                <a16:creationId xmlns:a16="http://schemas.microsoft.com/office/drawing/2014/main" id="{F0CD9F0A-963D-45A5-88A0-90FC98BB5337}"/>
              </a:ext>
            </a:extLst>
          </p:cNvPr>
          <p:cNvSpPr>
            <a:spLocks noGrp="1"/>
          </p:cNvSpPr>
          <p:nvPr>
            <p:ph idx="1"/>
          </p:nvPr>
        </p:nvSpPr>
        <p:spPr>
          <a:xfrm>
            <a:off x="1154954" y="2603500"/>
            <a:ext cx="5245491" cy="3721886"/>
          </a:xfrm>
        </p:spPr>
        <p:txBody>
          <a:bodyPr>
            <a:normAutofit fontScale="92500" lnSpcReduction="10000"/>
          </a:bodyPr>
          <a:lstStyle/>
          <a:p>
            <a:r>
              <a:rPr lang="en-US" sz="2000" dirty="0"/>
              <a:t>Full Version: Four subscales</a:t>
            </a:r>
          </a:p>
          <a:p>
            <a:pPr lvl="1"/>
            <a:r>
              <a:rPr lang="en-US" sz="1800" dirty="0"/>
              <a:t>Complex Movement Patterns</a:t>
            </a:r>
          </a:p>
          <a:p>
            <a:pPr lvl="1"/>
            <a:r>
              <a:rPr lang="en-US" sz="1800" dirty="0"/>
              <a:t>Basic Movement Patterns</a:t>
            </a:r>
          </a:p>
          <a:p>
            <a:pPr lvl="1"/>
            <a:r>
              <a:rPr lang="en-US" sz="1800" dirty="0"/>
              <a:t>Oral-Motor Coordination</a:t>
            </a:r>
          </a:p>
          <a:p>
            <a:pPr lvl="1"/>
            <a:r>
              <a:rPr lang="en-US" sz="1800" dirty="0"/>
              <a:t>Fundamental Oral-Motor Skills</a:t>
            </a:r>
          </a:p>
          <a:p>
            <a:pPr lvl="1"/>
            <a:r>
              <a:rPr lang="en-US" sz="1800" dirty="0"/>
              <a:t>Total Score</a:t>
            </a:r>
          </a:p>
          <a:p>
            <a:r>
              <a:rPr lang="en-US" sz="2000" dirty="0"/>
              <a:t>No screening version available yet</a:t>
            </a:r>
          </a:p>
          <a:p>
            <a:r>
              <a:rPr lang="en-US" sz="2000" dirty="0"/>
              <a:t>Lower scores mean lower skills/more problems (oppositive scoring to </a:t>
            </a:r>
            <a:r>
              <a:rPr lang="en-US" sz="2000" dirty="0" err="1"/>
              <a:t>PediEAT</a:t>
            </a:r>
            <a:r>
              <a:rPr lang="en-US" sz="2000" dirty="0"/>
              <a:t>)</a:t>
            </a:r>
          </a:p>
          <a:p>
            <a:endParaRPr lang="en-US" sz="2000" dirty="0"/>
          </a:p>
        </p:txBody>
      </p:sp>
      <p:sp>
        <p:nvSpPr>
          <p:cNvPr id="4" name="Footer Placeholder 3">
            <a:extLst>
              <a:ext uri="{FF2B5EF4-FFF2-40B4-BE49-F238E27FC236}">
                <a16:creationId xmlns:a16="http://schemas.microsoft.com/office/drawing/2014/main" id="{FE913CC0-C03B-425A-BB57-BC7F4F013A0D}"/>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7" name="Picture 6" descr="A child eating from a plate&#10;&#10;Description automatically generated with low confidence">
            <a:extLst>
              <a:ext uri="{FF2B5EF4-FFF2-40B4-BE49-F238E27FC236}">
                <a16:creationId xmlns:a16="http://schemas.microsoft.com/office/drawing/2014/main" id="{D76C56EE-7F55-4368-944B-BAF042DD31D8}"/>
              </a:ext>
            </a:extLst>
          </p:cNvPr>
          <p:cNvPicPr>
            <a:picLocks noChangeAspect="1"/>
          </p:cNvPicPr>
          <p:nvPr/>
        </p:nvPicPr>
        <p:blipFill>
          <a:blip r:embed="rId2"/>
          <a:stretch>
            <a:fillRect/>
          </a:stretch>
        </p:blipFill>
        <p:spPr>
          <a:xfrm>
            <a:off x="6400445" y="2544248"/>
            <a:ext cx="5316344" cy="3534803"/>
          </a:xfrm>
          <a:prstGeom prst="rect">
            <a:avLst/>
          </a:prstGeom>
        </p:spPr>
      </p:pic>
      <p:sp>
        <p:nvSpPr>
          <p:cNvPr id="5" name="TextBox 4">
            <a:extLst>
              <a:ext uri="{FF2B5EF4-FFF2-40B4-BE49-F238E27FC236}">
                <a16:creationId xmlns:a16="http://schemas.microsoft.com/office/drawing/2014/main" id="{B88D2C84-E289-4EC7-244D-2B9B1D096119}"/>
              </a:ext>
            </a:extLst>
          </p:cNvPr>
          <p:cNvSpPr txBox="1"/>
          <p:nvPr/>
        </p:nvSpPr>
        <p:spPr>
          <a:xfrm>
            <a:off x="8285099" y="6391838"/>
            <a:ext cx="3859795" cy="369332"/>
          </a:xfrm>
          <a:prstGeom prst="rect">
            <a:avLst/>
          </a:prstGeom>
          <a:noFill/>
        </p:spPr>
        <p:txBody>
          <a:bodyPr wrap="square" rtlCol="0">
            <a:spAutoFit/>
          </a:bodyPr>
          <a:lstStyle/>
          <a:p>
            <a:r>
              <a:rPr lang="en-US" dirty="0"/>
              <a:t>See </a:t>
            </a:r>
            <a:r>
              <a:rPr lang="en-US" dirty="0" err="1"/>
              <a:t>ChOMPS</a:t>
            </a:r>
            <a:r>
              <a:rPr lang="en-US" dirty="0"/>
              <a:t> Reference Page </a:t>
            </a:r>
          </a:p>
        </p:txBody>
      </p:sp>
    </p:spTree>
    <p:extLst>
      <p:ext uri="{BB962C8B-B14F-4D97-AF65-F5344CB8AC3E}">
        <p14:creationId xmlns:p14="http://schemas.microsoft.com/office/powerpoint/2010/main" val="2355048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C263-42DC-25FA-5A58-5AE9CF28A1FE}"/>
              </a:ext>
            </a:extLst>
          </p:cNvPr>
          <p:cNvSpPr>
            <a:spLocks noGrp="1"/>
          </p:cNvSpPr>
          <p:nvPr>
            <p:ph type="title"/>
          </p:nvPr>
        </p:nvSpPr>
        <p:spPr>
          <a:xfrm>
            <a:off x="1154954" y="973668"/>
            <a:ext cx="9198548" cy="706964"/>
          </a:xfrm>
        </p:spPr>
        <p:txBody>
          <a:bodyPr/>
          <a:lstStyle/>
          <a:p>
            <a:r>
              <a:rPr lang="en-US" dirty="0"/>
              <a:t>Example of </a:t>
            </a:r>
            <a:r>
              <a:rPr lang="en-US" dirty="0" err="1"/>
              <a:t>ChOMPS</a:t>
            </a:r>
            <a:r>
              <a:rPr lang="en-US" dirty="0"/>
              <a:t> Reference Values</a:t>
            </a:r>
          </a:p>
        </p:txBody>
      </p:sp>
      <p:sp>
        <p:nvSpPr>
          <p:cNvPr id="4" name="Footer Placeholder 3">
            <a:extLst>
              <a:ext uri="{FF2B5EF4-FFF2-40B4-BE49-F238E27FC236}">
                <a16:creationId xmlns:a16="http://schemas.microsoft.com/office/drawing/2014/main" id="{CAAC30EA-20C0-30D5-389D-5E5D7A32D080}"/>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8" name="Content Placeholder 7" descr="Table&#10;&#10;Description automatically generated">
            <a:extLst>
              <a:ext uri="{FF2B5EF4-FFF2-40B4-BE49-F238E27FC236}">
                <a16:creationId xmlns:a16="http://schemas.microsoft.com/office/drawing/2014/main" id="{1D5B6671-35AC-5314-1860-72A91E320800}"/>
              </a:ext>
            </a:extLst>
          </p:cNvPr>
          <p:cNvPicPr>
            <a:picLocks noGrp="1" noChangeAspect="1"/>
          </p:cNvPicPr>
          <p:nvPr>
            <p:ph idx="1"/>
          </p:nvPr>
        </p:nvPicPr>
        <p:blipFill>
          <a:blip r:embed="rId2"/>
          <a:stretch>
            <a:fillRect/>
          </a:stretch>
        </p:blipFill>
        <p:spPr>
          <a:xfrm>
            <a:off x="2391702" y="1739929"/>
            <a:ext cx="7408595" cy="4651909"/>
          </a:xfrm>
        </p:spPr>
      </p:pic>
      <p:sp>
        <p:nvSpPr>
          <p:cNvPr id="9" name="Rectangle 8">
            <a:extLst>
              <a:ext uri="{FF2B5EF4-FFF2-40B4-BE49-F238E27FC236}">
                <a16:creationId xmlns:a16="http://schemas.microsoft.com/office/drawing/2014/main" id="{053AD28A-1FCC-BBBD-DCE8-48A21BFCE868}"/>
              </a:ext>
            </a:extLst>
          </p:cNvPr>
          <p:cNvSpPr/>
          <p:nvPr/>
        </p:nvSpPr>
        <p:spPr>
          <a:xfrm>
            <a:off x="6476214" y="1828800"/>
            <a:ext cx="1781666" cy="36764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9216E85-AB9D-6848-6EA3-812D409BDC49}"/>
              </a:ext>
            </a:extLst>
          </p:cNvPr>
          <p:cNvPicPr>
            <a:picLocks noChangeAspect="1"/>
          </p:cNvPicPr>
          <p:nvPr/>
        </p:nvPicPr>
        <p:blipFill>
          <a:blip r:embed="rId3"/>
          <a:stretch>
            <a:fillRect/>
          </a:stretch>
        </p:blipFill>
        <p:spPr>
          <a:xfrm>
            <a:off x="2335141" y="2737338"/>
            <a:ext cx="1228191" cy="384081"/>
          </a:xfrm>
          <a:prstGeom prst="rect">
            <a:avLst/>
          </a:prstGeom>
        </p:spPr>
      </p:pic>
      <p:pic>
        <p:nvPicPr>
          <p:cNvPr id="11" name="Picture 10">
            <a:extLst>
              <a:ext uri="{FF2B5EF4-FFF2-40B4-BE49-F238E27FC236}">
                <a16:creationId xmlns:a16="http://schemas.microsoft.com/office/drawing/2014/main" id="{98F20A73-5BC5-7F3F-DAD1-29EEC2D1672F}"/>
              </a:ext>
            </a:extLst>
          </p:cNvPr>
          <p:cNvPicPr>
            <a:picLocks noChangeAspect="1"/>
          </p:cNvPicPr>
          <p:nvPr/>
        </p:nvPicPr>
        <p:blipFill>
          <a:blip r:embed="rId3"/>
          <a:stretch>
            <a:fillRect/>
          </a:stretch>
        </p:blipFill>
        <p:spPr>
          <a:xfrm>
            <a:off x="6453308" y="4065883"/>
            <a:ext cx="1804572" cy="384081"/>
          </a:xfrm>
          <a:prstGeom prst="rect">
            <a:avLst/>
          </a:prstGeom>
        </p:spPr>
      </p:pic>
      <p:sp>
        <p:nvSpPr>
          <p:cNvPr id="12" name="Oval 11">
            <a:extLst>
              <a:ext uri="{FF2B5EF4-FFF2-40B4-BE49-F238E27FC236}">
                <a16:creationId xmlns:a16="http://schemas.microsoft.com/office/drawing/2014/main" id="{5DE9AE99-DC11-A24E-D002-9EB0B9C5AC02}"/>
              </a:ext>
            </a:extLst>
          </p:cNvPr>
          <p:cNvSpPr/>
          <p:nvPr/>
        </p:nvSpPr>
        <p:spPr>
          <a:xfrm>
            <a:off x="7979789" y="3249255"/>
            <a:ext cx="1348033" cy="10086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90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6A20-B595-473E-9C1B-BCC5532D99FA}"/>
              </a:ext>
            </a:extLst>
          </p:cNvPr>
          <p:cNvSpPr>
            <a:spLocks noGrp="1"/>
          </p:cNvSpPr>
          <p:nvPr>
            <p:ph type="title"/>
          </p:nvPr>
        </p:nvSpPr>
        <p:spPr/>
        <p:txBody>
          <a:bodyPr/>
          <a:lstStyle/>
          <a:p>
            <a:r>
              <a:rPr lang="en-US" dirty="0"/>
              <a:t>Assessment of Feeding &amp; the Family</a:t>
            </a:r>
          </a:p>
        </p:txBody>
      </p:sp>
      <p:sp>
        <p:nvSpPr>
          <p:cNvPr id="3" name="Content Placeholder 2">
            <a:extLst>
              <a:ext uri="{FF2B5EF4-FFF2-40B4-BE49-F238E27FC236}">
                <a16:creationId xmlns:a16="http://schemas.microsoft.com/office/drawing/2014/main" id="{63F533E2-A365-411C-8358-5E24F1028467}"/>
              </a:ext>
            </a:extLst>
          </p:cNvPr>
          <p:cNvSpPr>
            <a:spLocks noGrp="1"/>
          </p:cNvSpPr>
          <p:nvPr>
            <p:ph idx="1"/>
          </p:nvPr>
        </p:nvSpPr>
        <p:spPr>
          <a:xfrm>
            <a:off x="1154954" y="2370841"/>
            <a:ext cx="5913173" cy="3912124"/>
          </a:xfrm>
        </p:spPr>
        <p:txBody>
          <a:bodyPr>
            <a:normAutofit/>
          </a:bodyPr>
          <a:lstStyle/>
          <a:p>
            <a:r>
              <a:rPr lang="en-US" dirty="0"/>
              <a:t>Feeding Impact Scales</a:t>
            </a:r>
          </a:p>
          <a:p>
            <a:r>
              <a:rPr lang="en-US" dirty="0"/>
              <a:t>Family Management Measure of Feeding (</a:t>
            </a:r>
            <a:r>
              <a:rPr lang="en-US" dirty="0" err="1"/>
              <a:t>FaMM</a:t>
            </a:r>
            <a:r>
              <a:rPr lang="en-US" dirty="0"/>
              <a:t> Feed)</a:t>
            </a:r>
          </a:p>
          <a:p>
            <a:pPr marL="0" indent="0">
              <a:buNone/>
            </a:pPr>
            <a:endParaRPr lang="en-US" dirty="0"/>
          </a:p>
          <a:p>
            <a:r>
              <a:rPr lang="en-US" dirty="0"/>
              <a:t>Can be used when child not taking solid foods/eating by mouth</a:t>
            </a:r>
          </a:p>
          <a:p>
            <a:r>
              <a:rPr lang="en-US" dirty="0"/>
              <a:t>Can be used with children birth to 18 years old</a:t>
            </a:r>
          </a:p>
          <a:p>
            <a:r>
              <a:rPr lang="en-US" dirty="0"/>
              <a:t>Useful for identifying whether the child’s feeding is impacting the psychosocial functioning of the family to meet that definition of Pediatric Feeding Disorder.</a:t>
            </a:r>
          </a:p>
          <a:p>
            <a:endParaRPr lang="en-US" dirty="0"/>
          </a:p>
        </p:txBody>
      </p:sp>
      <p:sp>
        <p:nvSpPr>
          <p:cNvPr id="4" name="Footer Placeholder 3">
            <a:extLst>
              <a:ext uri="{FF2B5EF4-FFF2-40B4-BE49-F238E27FC236}">
                <a16:creationId xmlns:a16="http://schemas.microsoft.com/office/drawing/2014/main" id="{1C524DE4-8BC2-4545-81AA-7C2510670A8B}"/>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6" name="Picture 5" descr="A group of people sitting around a table eating food&#10;&#10;Description automatically generated with medium confidence">
            <a:extLst>
              <a:ext uri="{FF2B5EF4-FFF2-40B4-BE49-F238E27FC236}">
                <a16:creationId xmlns:a16="http://schemas.microsoft.com/office/drawing/2014/main" id="{21242A2F-8080-4EAA-BEF6-EC3D872C38BC}"/>
              </a:ext>
            </a:extLst>
          </p:cNvPr>
          <p:cNvPicPr>
            <a:picLocks noChangeAspect="1"/>
          </p:cNvPicPr>
          <p:nvPr/>
        </p:nvPicPr>
        <p:blipFill>
          <a:blip r:embed="rId2"/>
          <a:stretch>
            <a:fillRect/>
          </a:stretch>
        </p:blipFill>
        <p:spPr>
          <a:xfrm>
            <a:off x="7068127" y="2479714"/>
            <a:ext cx="4890155" cy="3912124"/>
          </a:xfrm>
          <a:prstGeom prst="rect">
            <a:avLst/>
          </a:prstGeom>
        </p:spPr>
      </p:pic>
    </p:spTree>
    <p:extLst>
      <p:ext uri="{BB962C8B-B14F-4D97-AF65-F5344CB8AC3E}">
        <p14:creationId xmlns:p14="http://schemas.microsoft.com/office/powerpoint/2010/main" val="403019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54FB-6BAD-4002-9868-058F1616B391}"/>
              </a:ext>
            </a:extLst>
          </p:cNvPr>
          <p:cNvSpPr>
            <a:spLocks noGrp="1"/>
          </p:cNvSpPr>
          <p:nvPr>
            <p:ph type="title"/>
          </p:nvPr>
        </p:nvSpPr>
        <p:spPr/>
        <p:txBody>
          <a:bodyPr/>
          <a:lstStyle/>
          <a:p>
            <a:r>
              <a:rPr lang="en-US" dirty="0"/>
              <a:t>Feeding Impact Scales</a:t>
            </a:r>
          </a:p>
        </p:txBody>
      </p:sp>
      <p:sp>
        <p:nvSpPr>
          <p:cNvPr id="3" name="Content Placeholder 2">
            <a:extLst>
              <a:ext uri="{FF2B5EF4-FFF2-40B4-BE49-F238E27FC236}">
                <a16:creationId xmlns:a16="http://schemas.microsoft.com/office/drawing/2014/main" id="{640A740A-13C7-474E-AB23-B1B08B4584E4}"/>
              </a:ext>
            </a:extLst>
          </p:cNvPr>
          <p:cNvSpPr>
            <a:spLocks noGrp="1"/>
          </p:cNvSpPr>
          <p:nvPr>
            <p:ph idx="1"/>
          </p:nvPr>
        </p:nvSpPr>
        <p:spPr>
          <a:xfrm>
            <a:off x="939439" y="2414338"/>
            <a:ext cx="4083195" cy="3977499"/>
          </a:xfrm>
        </p:spPr>
        <p:txBody>
          <a:bodyPr>
            <a:normAutofit/>
          </a:bodyPr>
          <a:lstStyle/>
          <a:p>
            <a:r>
              <a:rPr lang="en-US" sz="2000" dirty="0"/>
              <a:t>Measures the impact of a child’s feeding on their parent and family</a:t>
            </a:r>
          </a:p>
          <a:p>
            <a:r>
              <a:rPr lang="en-US" sz="2000" dirty="0"/>
              <a:t>Two scales (no total score):</a:t>
            </a:r>
          </a:p>
          <a:p>
            <a:pPr lvl="1"/>
            <a:r>
              <a:rPr lang="en-US" sz="1800" dirty="0"/>
              <a:t>Feeding Impact - Parent</a:t>
            </a:r>
          </a:p>
          <a:p>
            <a:pPr lvl="1"/>
            <a:r>
              <a:rPr lang="en-US" sz="1800" dirty="0"/>
              <a:t>Feeding Impact – Family</a:t>
            </a:r>
          </a:p>
          <a:p>
            <a:r>
              <a:rPr lang="en-US" sz="2000" dirty="0"/>
              <a:t>Higher scores indicate more of an impact on the parent/family</a:t>
            </a:r>
          </a:p>
          <a:p>
            <a:r>
              <a:rPr lang="en-US" sz="2000" dirty="0"/>
              <a:t>No reference values yet</a:t>
            </a:r>
          </a:p>
          <a:p>
            <a:pPr marL="0" indent="0">
              <a:buNone/>
            </a:pPr>
            <a:endParaRPr lang="en-US" sz="2000" dirty="0"/>
          </a:p>
        </p:txBody>
      </p:sp>
      <p:sp>
        <p:nvSpPr>
          <p:cNvPr id="4" name="Footer Placeholder 3">
            <a:extLst>
              <a:ext uri="{FF2B5EF4-FFF2-40B4-BE49-F238E27FC236}">
                <a16:creationId xmlns:a16="http://schemas.microsoft.com/office/drawing/2014/main" id="{C2DF06B8-94A5-4BEA-B792-FFBFA2F1CB92}"/>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6" name="Picture 5" descr="Graphical user interface, application&#10;&#10;Description automatically generated with medium confidence">
            <a:extLst>
              <a:ext uri="{FF2B5EF4-FFF2-40B4-BE49-F238E27FC236}">
                <a16:creationId xmlns:a16="http://schemas.microsoft.com/office/drawing/2014/main" id="{DB832A6A-D02A-45E7-84FD-F95E880CA0D2}"/>
              </a:ext>
            </a:extLst>
          </p:cNvPr>
          <p:cNvPicPr>
            <a:picLocks noChangeAspect="1"/>
          </p:cNvPicPr>
          <p:nvPr/>
        </p:nvPicPr>
        <p:blipFill rotWithShape="1">
          <a:blip r:embed="rId2"/>
          <a:srcRect b="19118"/>
          <a:stretch/>
        </p:blipFill>
        <p:spPr>
          <a:xfrm>
            <a:off x="5022635" y="4093134"/>
            <a:ext cx="6645763" cy="2041660"/>
          </a:xfrm>
          <a:prstGeom prst="rect">
            <a:avLst/>
          </a:prstGeom>
        </p:spPr>
      </p:pic>
      <p:pic>
        <p:nvPicPr>
          <p:cNvPr id="8" name="Picture 7" descr="Table&#10;&#10;Description automatically generated">
            <a:extLst>
              <a:ext uri="{FF2B5EF4-FFF2-40B4-BE49-F238E27FC236}">
                <a16:creationId xmlns:a16="http://schemas.microsoft.com/office/drawing/2014/main" id="{A98909A2-C36C-490E-975A-DE5F2F0344CB}"/>
              </a:ext>
            </a:extLst>
          </p:cNvPr>
          <p:cNvPicPr>
            <a:picLocks noChangeAspect="1"/>
          </p:cNvPicPr>
          <p:nvPr/>
        </p:nvPicPr>
        <p:blipFill rotWithShape="1">
          <a:blip r:embed="rId3"/>
          <a:srcRect b="19111"/>
          <a:stretch/>
        </p:blipFill>
        <p:spPr>
          <a:xfrm>
            <a:off x="5070765" y="2264148"/>
            <a:ext cx="6597634" cy="1975343"/>
          </a:xfrm>
          <a:prstGeom prst="rect">
            <a:avLst/>
          </a:prstGeom>
        </p:spPr>
      </p:pic>
      <p:sp>
        <p:nvSpPr>
          <p:cNvPr id="5" name="TextBox 4">
            <a:extLst>
              <a:ext uri="{FF2B5EF4-FFF2-40B4-BE49-F238E27FC236}">
                <a16:creationId xmlns:a16="http://schemas.microsoft.com/office/drawing/2014/main" id="{84CD8216-4E5F-B044-8870-7FC7D4BABCFD}"/>
              </a:ext>
            </a:extLst>
          </p:cNvPr>
          <p:cNvSpPr txBox="1"/>
          <p:nvPr/>
        </p:nvSpPr>
        <p:spPr>
          <a:xfrm>
            <a:off x="9380912" y="6488668"/>
            <a:ext cx="3212869" cy="369332"/>
          </a:xfrm>
          <a:prstGeom prst="rect">
            <a:avLst/>
          </a:prstGeom>
          <a:noFill/>
        </p:spPr>
        <p:txBody>
          <a:bodyPr wrap="square" rtlCol="0">
            <a:spAutoFit/>
          </a:bodyPr>
          <a:lstStyle/>
          <a:p>
            <a:r>
              <a:rPr lang="en-US" dirty="0" err="1"/>
              <a:t>Estrem</a:t>
            </a:r>
            <a:r>
              <a:rPr lang="en-US" dirty="0"/>
              <a:t> et al., 2020</a:t>
            </a:r>
          </a:p>
        </p:txBody>
      </p:sp>
    </p:spTree>
    <p:extLst>
      <p:ext uri="{BB962C8B-B14F-4D97-AF65-F5344CB8AC3E}">
        <p14:creationId xmlns:p14="http://schemas.microsoft.com/office/powerpoint/2010/main" val="263912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3CA9-F47B-58C5-776E-C535A985BAD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613A407-7247-8F7E-BC11-247670BEC0E9}"/>
              </a:ext>
            </a:extLst>
          </p:cNvPr>
          <p:cNvSpPr>
            <a:spLocks noGrp="1"/>
          </p:cNvSpPr>
          <p:nvPr>
            <p:ph idx="1"/>
          </p:nvPr>
        </p:nvSpPr>
        <p:spPr>
          <a:xfrm>
            <a:off x="1154954" y="2446867"/>
            <a:ext cx="9275979" cy="3572933"/>
          </a:xfrm>
        </p:spPr>
        <p:txBody>
          <a:bodyPr>
            <a:normAutofit fontScale="92500" lnSpcReduction="10000"/>
          </a:bodyPr>
          <a:lstStyle/>
          <a:p>
            <a:r>
              <a:rPr lang="en-US" sz="2400" dirty="0"/>
              <a:t>NICU experience, early feeding difficulties, and the relationship to later feeding.</a:t>
            </a:r>
          </a:p>
          <a:p>
            <a:r>
              <a:rPr lang="en-US" sz="2400" dirty="0"/>
              <a:t>What we know about feeding after NICU discharge.</a:t>
            </a:r>
          </a:p>
          <a:p>
            <a:pPr lvl="1"/>
            <a:r>
              <a:rPr lang="en-US" sz="2000" dirty="0"/>
              <a:t>Risk factors that we can identify</a:t>
            </a:r>
          </a:p>
          <a:p>
            <a:r>
              <a:rPr lang="en-US" sz="2400" dirty="0"/>
              <a:t>Assessment of feeding in neonatal follow-through programs.</a:t>
            </a:r>
          </a:p>
          <a:p>
            <a:pPr lvl="1"/>
            <a:r>
              <a:rPr lang="en-US" sz="2000" dirty="0"/>
              <a:t>Parent-reported Assessment Tools</a:t>
            </a:r>
          </a:p>
          <a:p>
            <a:r>
              <a:rPr lang="en-US" sz="2400" dirty="0"/>
              <a:t>Strategies to consider for management of feeding difficulties in follow-through programs.</a:t>
            </a:r>
          </a:p>
          <a:p>
            <a:r>
              <a:rPr lang="en-US" sz="2400" dirty="0"/>
              <a:t>Note: QR codes</a:t>
            </a:r>
          </a:p>
          <a:p>
            <a:endParaRPr lang="en-US" dirty="0"/>
          </a:p>
        </p:txBody>
      </p:sp>
      <p:sp>
        <p:nvSpPr>
          <p:cNvPr id="4" name="Footer Placeholder 3">
            <a:extLst>
              <a:ext uri="{FF2B5EF4-FFF2-40B4-BE49-F238E27FC236}">
                <a16:creationId xmlns:a16="http://schemas.microsoft.com/office/drawing/2014/main" id="{86816996-C714-8DE3-217A-D72AD73BE051}"/>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1891881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6181-F2BF-43BB-9F80-800BDBD4BA52}"/>
              </a:ext>
            </a:extLst>
          </p:cNvPr>
          <p:cNvSpPr>
            <a:spLocks noGrp="1"/>
          </p:cNvSpPr>
          <p:nvPr>
            <p:ph type="title"/>
          </p:nvPr>
        </p:nvSpPr>
        <p:spPr>
          <a:xfrm>
            <a:off x="876478" y="893018"/>
            <a:ext cx="9356490" cy="706964"/>
          </a:xfrm>
        </p:spPr>
        <p:txBody>
          <a:bodyPr/>
          <a:lstStyle/>
          <a:p>
            <a:r>
              <a:rPr lang="en-US" dirty="0"/>
              <a:t>Family Management Measure of Feeding</a:t>
            </a:r>
          </a:p>
        </p:txBody>
      </p:sp>
      <p:sp>
        <p:nvSpPr>
          <p:cNvPr id="3" name="Content Placeholder 2">
            <a:extLst>
              <a:ext uri="{FF2B5EF4-FFF2-40B4-BE49-F238E27FC236}">
                <a16:creationId xmlns:a16="http://schemas.microsoft.com/office/drawing/2014/main" id="{F06A905C-8283-4BC3-BCE4-3AC67FF51009}"/>
              </a:ext>
            </a:extLst>
          </p:cNvPr>
          <p:cNvSpPr>
            <a:spLocks noGrp="1"/>
          </p:cNvSpPr>
          <p:nvPr>
            <p:ph idx="1"/>
          </p:nvPr>
        </p:nvSpPr>
        <p:spPr>
          <a:xfrm>
            <a:off x="451251" y="2310061"/>
            <a:ext cx="5496506" cy="3927968"/>
          </a:xfrm>
        </p:spPr>
        <p:txBody>
          <a:bodyPr>
            <a:normAutofit lnSpcReduction="10000"/>
          </a:bodyPr>
          <a:lstStyle/>
          <a:p>
            <a:r>
              <a:rPr lang="en-US" dirty="0"/>
              <a:t>Measures how families manage their child’s feeding disorder</a:t>
            </a:r>
          </a:p>
          <a:p>
            <a:r>
              <a:rPr lang="en-US" dirty="0"/>
              <a:t>Higher scores indicate better family management; no reference values</a:t>
            </a:r>
          </a:p>
          <a:p>
            <a:r>
              <a:rPr lang="en-US" dirty="0"/>
              <a:t>Six subscales (no total score)</a:t>
            </a:r>
          </a:p>
          <a:p>
            <a:pPr lvl="1"/>
            <a:r>
              <a:rPr lang="en-US" dirty="0"/>
              <a:t>Family Feeding Efforts &amp; Challenges</a:t>
            </a:r>
          </a:p>
          <a:p>
            <a:pPr lvl="1"/>
            <a:r>
              <a:rPr lang="en-US" dirty="0"/>
              <a:t>Feeding Confidence &amp; Ability</a:t>
            </a:r>
          </a:p>
          <a:p>
            <a:pPr lvl="1"/>
            <a:r>
              <a:rPr lang="en-US" dirty="0"/>
              <a:t>Feeding Uncertainty &amp; Concerns</a:t>
            </a:r>
          </a:p>
          <a:p>
            <a:pPr lvl="1"/>
            <a:r>
              <a:rPr lang="en-US" dirty="0"/>
              <a:t>Future Feeding Outlook</a:t>
            </a:r>
          </a:p>
          <a:p>
            <a:pPr lvl="1"/>
            <a:r>
              <a:rPr lang="en-US" dirty="0"/>
              <a:t>Feeding Related Family Life Difficulties</a:t>
            </a:r>
          </a:p>
          <a:p>
            <a:pPr lvl="1"/>
            <a:r>
              <a:rPr lang="en-US" dirty="0"/>
              <a:t>Parent Mutuality on Feeding (if applicable)</a:t>
            </a:r>
          </a:p>
          <a:p>
            <a:endParaRPr lang="en-US" dirty="0"/>
          </a:p>
        </p:txBody>
      </p:sp>
      <p:sp>
        <p:nvSpPr>
          <p:cNvPr id="4" name="Footer Placeholder 3">
            <a:extLst>
              <a:ext uri="{FF2B5EF4-FFF2-40B4-BE49-F238E27FC236}">
                <a16:creationId xmlns:a16="http://schemas.microsoft.com/office/drawing/2014/main" id="{E73E2BE2-D181-459F-8AF8-3AE1C6AB847A}"/>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12" name="Picture 11" descr="Table&#10;&#10;Description automatically generated">
            <a:extLst>
              <a:ext uri="{FF2B5EF4-FFF2-40B4-BE49-F238E27FC236}">
                <a16:creationId xmlns:a16="http://schemas.microsoft.com/office/drawing/2014/main" id="{BA607DE8-9AAB-48B1-822C-9AB8D5173992}"/>
              </a:ext>
            </a:extLst>
          </p:cNvPr>
          <p:cNvPicPr>
            <a:picLocks noChangeAspect="1"/>
          </p:cNvPicPr>
          <p:nvPr/>
        </p:nvPicPr>
        <p:blipFill>
          <a:blip r:embed="rId2"/>
          <a:stretch>
            <a:fillRect/>
          </a:stretch>
        </p:blipFill>
        <p:spPr>
          <a:xfrm>
            <a:off x="5894641" y="2382160"/>
            <a:ext cx="6233473" cy="1324055"/>
          </a:xfrm>
          <a:prstGeom prst="rect">
            <a:avLst/>
          </a:prstGeom>
        </p:spPr>
      </p:pic>
      <p:pic>
        <p:nvPicPr>
          <p:cNvPr id="14" name="Picture 13" descr="Graphical user interface, table&#10;&#10;Description automatically generated with medium confidence">
            <a:extLst>
              <a:ext uri="{FF2B5EF4-FFF2-40B4-BE49-F238E27FC236}">
                <a16:creationId xmlns:a16="http://schemas.microsoft.com/office/drawing/2014/main" id="{262C6DEF-3C30-403A-8C4F-569E7E7E7A9E}"/>
              </a:ext>
            </a:extLst>
          </p:cNvPr>
          <p:cNvPicPr>
            <a:picLocks noChangeAspect="1"/>
          </p:cNvPicPr>
          <p:nvPr/>
        </p:nvPicPr>
        <p:blipFill>
          <a:blip r:embed="rId3"/>
          <a:stretch>
            <a:fillRect/>
          </a:stretch>
        </p:blipFill>
        <p:spPr>
          <a:xfrm>
            <a:off x="5870029" y="3778314"/>
            <a:ext cx="6282696" cy="1396154"/>
          </a:xfrm>
          <a:prstGeom prst="rect">
            <a:avLst/>
          </a:prstGeom>
        </p:spPr>
      </p:pic>
      <p:sp>
        <p:nvSpPr>
          <p:cNvPr id="15" name="Rectangle 14">
            <a:extLst>
              <a:ext uri="{FF2B5EF4-FFF2-40B4-BE49-F238E27FC236}">
                <a16:creationId xmlns:a16="http://schemas.microsoft.com/office/drawing/2014/main" id="{0D84B234-7DEA-437F-9294-2FF688F9177A}"/>
              </a:ext>
            </a:extLst>
          </p:cNvPr>
          <p:cNvSpPr/>
          <p:nvPr/>
        </p:nvSpPr>
        <p:spPr>
          <a:xfrm>
            <a:off x="9631067" y="2382160"/>
            <a:ext cx="2063144" cy="23964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9BB823-C115-45D5-8A68-2CECA994EFF6}"/>
              </a:ext>
            </a:extLst>
          </p:cNvPr>
          <p:cNvSpPr/>
          <p:nvPr/>
        </p:nvSpPr>
        <p:spPr>
          <a:xfrm>
            <a:off x="9670939" y="3823729"/>
            <a:ext cx="2063144" cy="23964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470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D4EC-6F49-976B-E672-9163168F13A4}"/>
              </a:ext>
            </a:extLst>
          </p:cNvPr>
          <p:cNvSpPr>
            <a:spLocks noGrp="1"/>
          </p:cNvSpPr>
          <p:nvPr>
            <p:ph type="title"/>
          </p:nvPr>
        </p:nvSpPr>
        <p:spPr/>
        <p:txBody>
          <a:bodyPr/>
          <a:lstStyle/>
          <a:p>
            <a:r>
              <a:rPr lang="en-US" dirty="0"/>
              <a:t>Accessing the Assessments</a:t>
            </a:r>
          </a:p>
        </p:txBody>
      </p:sp>
      <p:pic>
        <p:nvPicPr>
          <p:cNvPr id="7" name="Content Placeholder 6" descr="Text&#10;&#10;Description automatically generated">
            <a:extLst>
              <a:ext uri="{FF2B5EF4-FFF2-40B4-BE49-F238E27FC236}">
                <a16:creationId xmlns:a16="http://schemas.microsoft.com/office/drawing/2014/main" id="{86A8E7C3-C1BC-C924-D8C8-88DEECCE2FAB}"/>
              </a:ext>
            </a:extLst>
          </p:cNvPr>
          <p:cNvPicPr>
            <a:picLocks noGrp="1" noChangeAspect="1"/>
          </p:cNvPicPr>
          <p:nvPr>
            <p:ph idx="1"/>
          </p:nvPr>
        </p:nvPicPr>
        <p:blipFill>
          <a:blip r:embed="rId2"/>
          <a:stretch>
            <a:fillRect/>
          </a:stretch>
        </p:blipFill>
        <p:spPr>
          <a:xfrm>
            <a:off x="675026" y="2890873"/>
            <a:ext cx="9721268" cy="3384157"/>
          </a:xfrm>
        </p:spPr>
      </p:pic>
      <p:sp>
        <p:nvSpPr>
          <p:cNvPr id="4" name="Footer Placeholder 3">
            <a:extLst>
              <a:ext uri="{FF2B5EF4-FFF2-40B4-BE49-F238E27FC236}">
                <a16:creationId xmlns:a16="http://schemas.microsoft.com/office/drawing/2014/main" id="{AC37C4BC-0B81-8515-9A68-5AAABEB64797}"/>
              </a:ext>
            </a:extLst>
          </p:cNvPr>
          <p:cNvSpPr>
            <a:spLocks noGrp="1"/>
          </p:cNvSpPr>
          <p:nvPr>
            <p:ph type="ftr" sz="quarter" idx="11"/>
          </p:nvPr>
        </p:nvSpPr>
        <p:spPr/>
        <p:txBody>
          <a:bodyPr/>
          <a:lstStyle/>
          <a:p>
            <a:r>
              <a:rPr lang="en-US"/>
              <a:t>Copyright 2022 Infant Feeding Care ALL RIGHTS RESERVED</a:t>
            </a:r>
            <a:endParaRPr lang="en-US" dirty="0"/>
          </a:p>
        </p:txBody>
      </p:sp>
      <p:pic>
        <p:nvPicPr>
          <p:cNvPr id="5" name="Picture 4" descr="Qr code&#10;&#10;Description automatically generated">
            <a:extLst>
              <a:ext uri="{FF2B5EF4-FFF2-40B4-BE49-F238E27FC236}">
                <a16:creationId xmlns:a16="http://schemas.microsoft.com/office/drawing/2014/main" id="{A23953B2-42D6-B18A-FD83-EC01896706E3}"/>
              </a:ext>
            </a:extLst>
          </p:cNvPr>
          <p:cNvPicPr>
            <a:picLocks noChangeAspect="1"/>
          </p:cNvPicPr>
          <p:nvPr/>
        </p:nvPicPr>
        <p:blipFill>
          <a:blip r:embed="rId3"/>
          <a:stretch>
            <a:fillRect/>
          </a:stretch>
        </p:blipFill>
        <p:spPr>
          <a:xfrm>
            <a:off x="8300177" y="755921"/>
            <a:ext cx="2295817" cy="2295817"/>
          </a:xfrm>
          <a:prstGeom prst="roundRect">
            <a:avLst>
              <a:gd name="adj" fmla="val 1858"/>
            </a:avLst>
          </a:prstGeom>
          <a:effectLst>
            <a:outerShdw blurRad="50800" dist="50800" dir="5400000" algn="tl" rotWithShape="0">
              <a:srgbClr val="000000">
                <a:alpha val="43000"/>
              </a:srgbClr>
            </a:outerShdw>
          </a:effectLst>
        </p:spPr>
      </p:pic>
      <p:sp>
        <p:nvSpPr>
          <p:cNvPr id="8" name="Oval 7">
            <a:extLst>
              <a:ext uri="{FF2B5EF4-FFF2-40B4-BE49-F238E27FC236}">
                <a16:creationId xmlns:a16="http://schemas.microsoft.com/office/drawing/2014/main" id="{06C93E3D-C9BF-5C64-38E6-0AF8A10039D3}"/>
              </a:ext>
            </a:extLst>
          </p:cNvPr>
          <p:cNvSpPr/>
          <p:nvPr/>
        </p:nvSpPr>
        <p:spPr>
          <a:xfrm>
            <a:off x="6458989" y="3051738"/>
            <a:ext cx="1026622" cy="37726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06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93A13-48ED-575A-8586-7964A75BA5FA}"/>
              </a:ext>
            </a:extLst>
          </p:cNvPr>
          <p:cNvSpPr>
            <a:spLocks noGrp="1"/>
          </p:cNvSpPr>
          <p:nvPr>
            <p:ph type="title"/>
          </p:nvPr>
        </p:nvSpPr>
        <p:spPr/>
        <p:txBody>
          <a:bodyPr/>
          <a:lstStyle/>
          <a:p>
            <a:r>
              <a:rPr lang="en-US" dirty="0"/>
              <a:t>After a feeding problem is identified…</a:t>
            </a:r>
          </a:p>
        </p:txBody>
      </p:sp>
      <p:sp>
        <p:nvSpPr>
          <p:cNvPr id="3" name="Content Placeholder 2">
            <a:extLst>
              <a:ext uri="{FF2B5EF4-FFF2-40B4-BE49-F238E27FC236}">
                <a16:creationId xmlns:a16="http://schemas.microsoft.com/office/drawing/2014/main" id="{8516DB2D-3B40-951B-94C3-4A3C27415A5E}"/>
              </a:ext>
            </a:extLst>
          </p:cNvPr>
          <p:cNvSpPr>
            <a:spLocks noGrp="1"/>
          </p:cNvSpPr>
          <p:nvPr>
            <p:ph idx="1"/>
          </p:nvPr>
        </p:nvSpPr>
        <p:spPr>
          <a:xfrm>
            <a:off x="1170665" y="2414952"/>
            <a:ext cx="7357449" cy="3684178"/>
          </a:xfrm>
        </p:spPr>
        <p:txBody>
          <a:bodyPr>
            <a:normAutofit/>
          </a:bodyPr>
          <a:lstStyle/>
          <a:p>
            <a:r>
              <a:rPr lang="en-US" sz="2000" dirty="0"/>
              <a:t>Refer to appropriate specialists:</a:t>
            </a:r>
          </a:p>
          <a:p>
            <a:pPr lvl="1"/>
            <a:r>
              <a:rPr lang="en-US" sz="1800" dirty="0"/>
              <a:t>Feeding Matters Provider Directory: </a:t>
            </a:r>
          </a:p>
          <a:p>
            <a:pPr lvl="2"/>
            <a:r>
              <a:rPr lang="en-US" sz="1600" dirty="0"/>
              <a:t>https://www.feedingmatters.org/resources-support/provider-directory/</a:t>
            </a:r>
          </a:p>
          <a:p>
            <a:pPr lvl="1"/>
            <a:r>
              <a:rPr lang="en-US" sz="1800" dirty="0"/>
              <a:t>Lactation: https://www.zipmilk.org/</a:t>
            </a:r>
          </a:p>
          <a:p>
            <a:pPr lvl="1"/>
            <a:r>
              <a:rPr lang="en-US" sz="1800" dirty="0"/>
              <a:t>Early Intervention</a:t>
            </a:r>
          </a:p>
          <a:p>
            <a:r>
              <a:rPr lang="en-US" sz="2000" dirty="0"/>
              <a:t>Provide family with resources: </a:t>
            </a:r>
          </a:p>
          <a:p>
            <a:pPr lvl="1"/>
            <a:r>
              <a:rPr lang="en-US" sz="1800" dirty="0"/>
              <a:t>https://www.feedingmatters.org/</a:t>
            </a:r>
          </a:p>
          <a:p>
            <a:r>
              <a:rPr lang="en-US" sz="2000" dirty="0"/>
              <a:t>Implement strategies while awaiting follow-up</a:t>
            </a:r>
          </a:p>
        </p:txBody>
      </p:sp>
      <p:sp>
        <p:nvSpPr>
          <p:cNvPr id="4" name="Footer Placeholder 3">
            <a:extLst>
              <a:ext uri="{FF2B5EF4-FFF2-40B4-BE49-F238E27FC236}">
                <a16:creationId xmlns:a16="http://schemas.microsoft.com/office/drawing/2014/main" id="{2B4ABEAE-DE28-CC63-43EC-B2D51544EBBB}"/>
              </a:ext>
            </a:extLst>
          </p:cNvPr>
          <p:cNvSpPr>
            <a:spLocks noGrp="1"/>
          </p:cNvSpPr>
          <p:nvPr>
            <p:ph type="ftr" sz="quarter" idx="11"/>
          </p:nvPr>
        </p:nvSpPr>
        <p:spPr/>
        <p:txBody>
          <a:bodyPr/>
          <a:lstStyle/>
          <a:p>
            <a:r>
              <a:rPr lang="en-US"/>
              <a:t>Copyright 2023 Britt Pados ALL RIGHTS RESERVED</a:t>
            </a:r>
            <a:endParaRPr lang="en-US" dirty="0"/>
          </a:p>
        </p:txBody>
      </p:sp>
      <p:pic>
        <p:nvPicPr>
          <p:cNvPr id="5" name="Picture 4" descr="A person and a child eating at a table&#10;&#10;Description automatically generated with medium confidence">
            <a:extLst>
              <a:ext uri="{FF2B5EF4-FFF2-40B4-BE49-F238E27FC236}">
                <a16:creationId xmlns:a16="http://schemas.microsoft.com/office/drawing/2014/main" id="{A2809283-8DEA-D1A3-6620-F0DE688EA264}"/>
              </a:ext>
            </a:extLst>
          </p:cNvPr>
          <p:cNvPicPr>
            <a:picLocks noChangeAspect="1"/>
          </p:cNvPicPr>
          <p:nvPr/>
        </p:nvPicPr>
        <p:blipFill rotWithShape="1">
          <a:blip r:embed="rId2"/>
          <a:srcRect l="28780" t="13212"/>
          <a:stretch/>
        </p:blipFill>
        <p:spPr>
          <a:xfrm>
            <a:off x="8528114" y="2598622"/>
            <a:ext cx="3402345" cy="3316838"/>
          </a:xfrm>
          <a:prstGeom prst="rect">
            <a:avLst/>
          </a:prstGeom>
        </p:spPr>
      </p:pic>
    </p:spTree>
    <p:extLst>
      <p:ext uri="{BB962C8B-B14F-4D97-AF65-F5344CB8AC3E}">
        <p14:creationId xmlns:p14="http://schemas.microsoft.com/office/powerpoint/2010/main" val="1052157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069B-E64C-A4C5-B997-5B41639C3C46}"/>
              </a:ext>
            </a:extLst>
          </p:cNvPr>
          <p:cNvSpPr>
            <a:spLocks noGrp="1"/>
          </p:cNvSpPr>
          <p:nvPr>
            <p:ph type="title"/>
          </p:nvPr>
        </p:nvSpPr>
        <p:spPr/>
        <p:txBody>
          <a:bodyPr/>
          <a:lstStyle/>
          <a:p>
            <a:r>
              <a:rPr lang="en-US" dirty="0"/>
              <a:t>Strategies for Infants</a:t>
            </a:r>
          </a:p>
        </p:txBody>
      </p:sp>
      <p:sp>
        <p:nvSpPr>
          <p:cNvPr id="3" name="Content Placeholder 2">
            <a:extLst>
              <a:ext uri="{FF2B5EF4-FFF2-40B4-BE49-F238E27FC236}">
                <a16:creationId xmlns:a16="http://schemas.microsoft.com/office/drawing/2014/main" id="{A6E439EB-C02D-4271-8373-AE6E91180776}"/>
              </a:ext>
            </a:extLst>
          </p:cNvPr>
          <p:cNvSpPr>
            <a:spLocks noGrp="1"/>
          </p:cNvSpPr>
          <p:nvPr>
            <p:ph idx="1"/>
          </p:nvPr>
        </p:nvSpPr>
        <p:spPr>
          <a:xfrm>
            <a:off x="1154955" y="2382697"/>
            <a:ext cx="5030172" cy="4009141"/>
          </a:xfrm>
        </p:spPr>
        <p:txBody>
          <a:bodyPr>
            <a:normAutofit fontScale="92500" lnSpcReduction="10000"/>
          </a:bodyPr>
          <a:lstStyle/>
          <a:p>
            <a:r>
              <a:rPr lang="en-US" dirty="0"/>
              <a:t>Support breastfeeding/human milk</a:t>
            </a:r>
          </a:p>
          <a:p>
            <a:r>
              <a:rPr lang="en-US" dirty="0"/>
              <a:t>Manage GI distress &amp; Reflux symptoms (Pados &amp; Davitt, 2020)</a:t>
            </a:r>
          </a:p>
          <a:p>
            <a:pPr lvl="1"/>
            <a:r>
              <a:rPr lang="en-US" dirty="0"/>
              <a:t>Constipation</a:t>
            </a:r>
          </a:p>
          <a:p>
            <a:pPr lvl="1"/>
            <a:r>
              <a:rPr lang="en-US" dirty="0"/>
              <a:t>Evaluate for symptoms of food allergy – consider maternal diet or formula change</a:t>
            </a:r>
          </a:p>
          <a:p>
            <a:pPr lvl="1"/>
            <a:r>
              <a:rPr lang="en-US" dirty="0"/>
              <a:t>Probiotics (</a:t>
            </a:r>
            <a:r>
              <a:rPr lang="en-US" dirty="0" err="1"/>
              <a:t>Indrio</a:t>
            </a:r>
            <a:r>
              <a:rPr lang="en-US" dirty="0"/>
              <a:t> et al., 2010, 2014, </a:t>
            </a:r>
          </a:p>
          <a:p>
            <a:pPr lvl="1"/>
            <a:r>
              <a:rPr lang="en-US" dirty="0"/>
              <a:t>Thickening (Enfamil AR or </a:t>
            </a:r>
            <a:r>
              <a:rPr lang="en-US" dirty="0" err="1"/>
              <a:t>Gelmix</a:t>
            </a:r>
            <a:r>
              <a:rPr lang="en-US" dirty="0"/>
              <a:t>) (Pados &amp; Feaster, 2020)</a:t>
            </a:r>
          </a:p>
          <a:p>
            <a:r>
              <a:rPr lang="en-US" dirty="0"/>
              <a:t>Baby-wearing</a:t>
            </a:r>
          </a:p>
          <a:p>
            <a:r>
              <a:rPr lang="en-US" dirty="0"/>
              <a:t>Wake windows</a:t>
            </a:r>
          </a:p>
          <a:p>
            <a:r>
              <a:rPr lang="en-US" dirty="0"/>
              <a:t>Feeding needs to be as positive as possible</a:t>
            </a:r>
          </a:p>
          <a:p>
            <a:pPr lvl="1"/>
            <a:endParaRPr lang="en-US" dirty="0"/>
          </a:p>
        </p:txBody>
      </p:sp>
      <p:sp>
        <p:nvSpPr>
          <p:cNvPr id="4" name="Footer Placeholder 3">
            <a:extLst>
              <a:ext uri="{FF2B5EF4-FFF2-40B4-BE49-F238E27FC236}">
                <a16:creationId xmlns:a16="http://schemas.microsoft.com/office/drawing/2014/main" id="{9C54E6D7-B26E-EE58-BF00-3B0D1124EDC1}"/>
              </a:ext>
            </a:extLst>
          </p:cNvPr>
          <p:cNvSpPr>
            <a:spLocks noGrp="1"/>
          </p:cNvSpPr>
          <p:nvPr>
            <p:ph type="ftr" sz="quarter" idx="11"/>
          </p:nvPr>
        </p:nvSpPr>
        <p:spPr/>
        <p:txBody>
          <a:bodyPr/>
          <a:lstStyle/>
          <a:p>
            <a:r>
              <a:rPr lang="en-US"/>
              <a:t>Copyright 2023 Britt Pados ALL RIGHTS RESERVED</a:t>
            </a:r>
            <a:endParaRPr lang="en-US" dirty="0"/>
          </a:p>
        </p:txBody>
      </p:sp>
      <p:pic>
        <p:nvPicPr>
          <p:cNvPr id="8" name="Picture 7" descr="A person holding a baby&#10;&#10;Description automatically generated">
            <a:extLst>
              <a:ext uri="{FF2B5EF4-FFF2-40B4-BE49-F238E27FC236}">
                <a16:creationId xmlns:a16="http://schemas.microsoft.com/office/drawing/2014/main" id="{4040CE7A-0734-F1D7-C04E-DF4560595218}"/>
              </a:ext>
            </a:extLst>
          </p:cNvPr>
          <p:cNvPicPr>
            <a:picLocks noChangeAspect="1"/>
          </p:cNvPicPr>
          <p:nvPr/>
        </p:nvPicPr>
        <p:blipFill>
          <a:blip r:embed="rId3"/>
          <a:stretch>
            <a:fillRect/>
          </a:stretch>
        </p:blipFill>
        <p:spPr>
          <a:xfrm>
            <a:off x="7036822" y="2298569"/>
            <a:ext cx="4680564" cy="4093269"/>
          </a:xfrm>
          <a:prstGeom prst="rect">
            <a:avLst/>
          </a:prstGeom>
        </p:spPr>
      </p:pic>
    </p:spTree>
    <p:extLst>
      <p:ext uri="{BB962C8B-B14F-4D97-AF65-F5344CB8AC3E}">
        <p14:creationId xmlns:p14="http://schemas.microsoft.com/office/powerpoint/2010/main" val="3074313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E155-62B5-CE9D-264B-210881BF6B20}"/>
              </a:ext>
            </a:extLst>
          </p:cNvPr>
          <p:cNvSpPr>
            <a:spLocks noGrp="1"/>
          </p:cNvSpPr>
          <p:nvPr>
            <p:ph type="title"/>
          </p:nvPr>
        </p:nvSpPr>
        <p:spPr>
          <a:xfrm>
            <a:off x="1154954" y="973668"/>
            <a:ext cx="9572749" cy="706964"/>
          </a:xfrm>
        </p:spPr>
        <p:txBody>
          <a:bodyPr/>
          <a:lstStyle/>
          <a:p>
            <a:r>
              <a:rPr lang="en-US" dirty="0"/>
              <a:t>Strategies for Infants</a:t>
            </a:r>
          </a:p>
        </p:txBody>
      </p:sp>
      <p:sp>
        <p:nvSpPr>
          <p:cNvPr id="3" name="Content Placeholder 2">
            <a:extLst>
              <a:ext uri="{FF2B5EF4-FFF2-40B4-BE49-F238E27FC236}">
                <a16:creationId xmlns:a16="http://schemas.microsoft.com/office/drawing/2014/main" id="{EF7F55C2-E0C1-70EE-FFE5-A399CCF6743C}"/>
              </a:ext>
            </a:extLst>
          </p:cNvPr>
          <p:cNvSpPr>
            <a:spLocks noGrp="1"/>
          </p:cNvSpPr>
          <p:nvPr>
            <p:ph idx="1"/>
          </p:nvPr>
        </p:nvSpPr>
        <p:spPr>
          <a:xfrm>
            <a:off x="1154954" y="2603500"/>
            <a:ext cx="5020745" cy="3416300"/>
          </a:xfrm>
        </p:spPr>
        <p:txBody>
          <a:bodyPr/>
          <a:lstStyle/>
          <a:p>
            <a:r>
              <a:rPr lang="en-US" sz="2400" dirty="0"/>
              <a:t>Bottle-feeding – </a:t>
            </a:r>
          </a:p>
          <a:p>
            <a:pPr lvl="1"/>
            <a:r>
              <a:rPr lang="en-US" sz="2000" dirty="0">
                <a:solidFill>
                  <a:schemeClr val="accent6"/>
                </a:solidFill>
              </a:rPr>
              <a:t>Single most important thing - Identify an appropriate bottle and nipple</a:t>
            </a:r>
          </a:p>
          <a:p>
            <a:pPr lvl="1"/>
            <a:r>
              <a:rPr lang="en-US" sz="2000" dirty="0"/>
              <a:t>Swaddling</a:t>
            </a:r>
          </a:p>
          <a:p>
            <a:pPr lvl="1"/>
            <a:r>
              <a:rPr lang="en-US" sz="2000" dirty="0"/>
              <a:t>Positioning</a:t>
            </a:r>
          </a:p>
          <a:p>
            <a:pPr marL="457200" lvl="1" indent="0">
              <a:buNone/>
            </a:pPr>
            <a:endParaRPr lang="en-US" sz="1800" dirty="0"/>
          </a:p>
          <a:p>
            <a:endParaRPr lang="en-US" dirty="0"/>
          </a:p>
        </p:txBody>
      </p:sp>
      <p:sp>
        <p:nvSpPr>
          <p:cNvPr id="4" name="Footer Placeholder 3">
            <a:extLst>
              <a:ext uri="{FF2B5EF4-FFF2-40B4-BE49-F238E27FC236}">
                <a16:creationId xmlns:a16="http://schemas.microsoft.com/office/drawing/2014/main" id="{75EFBAFC-5930-D854-9B83-10307979900F}"/>
              </a:ext>
            </a:extLst>
          </p:cNvPr>
          <p:cNvSpPr>
            <a:spLocks noGrp="1"/>
          </p:cNvSpPr>
          <p:nvPr>
            <p:ph type="ftr" sz="quarter" idx="11"/>
          </p:nvPr>
        </p:nvSpPr>
        <p:spPr/>
        <p:txBody>
          <a:bodyPr/>
          <a:lstStyle/>
          <a:p>
            <a:r>
              <a:rPr lang="en-US"/>
              <a:t>Copyright 2023 Britt Pados ALL RIGHTS RESERVED</a:t>
            </a:r>
            <a:endParaRPr lang="en-US" dirty="0"/>
          </a:p>
        </p:txBody>
      </p:sp>
      <p:pic>
        <p:nvPicPr>
          <p:cNvPr id="5" name="Picture 4" descr="A baby drinking from a bottle&#10;&#10;Description automatically generated with medium confidence">
            <a:extLst>
              <a:ext uri="{FF2B5EF4-FFF2-40B4-BE49-F238E27FC236}">
                <a16:creationId xmlns:a16="http://schemas.microsoft.com/office/drawing/2014/main" id="{FDB8D322-6E90-0444-136E-5FB76EE45976}"/>
              </a:ext>
            </a:extLst>
          </p:cNvPr>
          <p:cNvPicPr>
            <a:picLocks noChangeAspect="1"/>
          </p:cNvPicPr>
          <p:nvPr/>
        </p:nvPicPr>
        <p:blipFill>
          <a:blip r:embed="rId2"/>
          <a:stretch>
            <a:fillRect/>
          </a:stretch>
        </p:blipFill>
        <p:spPr>
          <a:xfrm>
            <a:off x="6175699" y="2315721"/>
            <a:ext cx="5545201" cy="4161541"/>
          </a:xfrm>
          <a:prstGeom prst="rect">
            <a:avLst/>
          </a:prstGeom>
        </p:spPr>
      </p:pic>
    </p:spTree>
    <p:extLst>
      <p:ext uri="{BB962C8B-B14F-4D97-AF65-F5344CB8AC3E}">
        <p14:creationId xmlns:p14="http://schemas.microsoft.com/office/powerpoint/2010/main" val="3503459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641B2-85FA-4D86-88D7-225CC9E5C95D}"/>
              </a:ext>
            </a:extLst>
          </p:cNvPr>
          <p:cNvSpPr>
            <a:spLocks noGrp="1"/>
          </p:cNvSpPr>
          <p:nvPr>
            <p:ph type="title"/>
          </p:nvPr>
        </p:nvSpPr>
        <p:spPr>
          <a:xfrm>
            <a:off x="1154954" y="973668"/>
            <a:ext cx="9280518" cy="706964"/>
          </a:xfrm>
        </p:spPr>
        <p:txBody>
          <a:bodyPr/>
          <a:lstStyle/>
          <a:p>
            <a:r>
              <a:rPr lang="en-US" dirty="0"/>
              <a:t>Help parents to identify an appropriate bottle &amp; nipple for their baby</a:t>
            </a:r>
          </a:p>
        </p:txBody>
      </p:sp>
      <p:sp>
        <p:nvSpPr>
          <p:cNvPr id="3" name="Content Placeholder 2">
            <a:extLst>
              <a:ext uri="{FF2B5EF4-FFF2-40B4-BE49-F238E27FC236}">
                <a16:creationId xmlns:a16="http://schemas.microsoft.com/office/drawing/2014/main" id="{8F104639-6004-40A4-A151-0C4FBEBEC728}"/>
              </a:ext>
            </a:extLst>
          </p:cNvPr>
          <p:cNvSpPr>
            <a:spLocks noGrp="1"/>
          </p:cNvSpPr>
          <p:nvPr>
            <p:ph idx="1"/>
          </p:nvPr>
        </p:nvSpPr>
        <p:spPr>
          <a:xfrm>
            <a:off x="1418904" y="2356701"/>
            <a:ext cx="8825659" cy="3959258"/>
          </a:xfrm>
        </p:spPr>
        <p:txBody>
          <a:bodyPr>
            <a:normAutofit/>
          </a:bodyPr>
          <a:lstStyle/>
          <a:p>
            <a:r>
              <a:rPr lang="en-US" dirty="0"/>
              <a:t>Flow rate is the rate at which milk moves through the nipple/teat into the infant’s mouth</a:t>
            </a:r>
          </a:p>
          <a:p>
            <a:r>
              <a:rPr lang="en-US" dirty="0"/>
              <a:t>With each swallow, the infant must hold their breath for ~ 1 second</a:t>
            </a:r>
          </a:p>
          <a:p>
            <a:pPr lvl="1"/>
            <a:r>
              <a:rPr lang="en-US" dirty="0"/>
              <a:t>If RR &gt; 60 breaths/min …</a:t>
            </a:r>
          </a:p>
          <a:p>
            <a:r>
              <a:rPr lang="en-US" dirty="0"/>
              <a:t>Higher flow rate </a:t>
            </a:r>
            <a:r>
              <a:rPr lang="en-US" dirty="0">
                <a:sym typeface="Wingdings" panose="05000000000000000000" pitchFamily="2" charset="2"/>
              </a:rPr>
              <a:t> more respiratory interruption </a:t>
            </a:r>
            <a:r>
              <a:rPr lang="en-US" sz="1200" dirty="0">
                <a:sym typeface="Wingdings" panose="05000000000000000000" pitchFamily="2" charset="2"/>
              </a:rPr>
              <a:t>(Al-Sayed et al., 1994; Mathew 1991)</a:t>
            </a:r>
            <a:endParaRPr lang="en-US" dirty="0">
              <a:sym typeface="Wingdings" panose="05000000000000000000" pitchFamily="2" charset="2"/>
            </a:endParaRPr>
          </a:p>
          <a:p>
            <a:pPr lvl="1"/>
            <a:r>
              <a:rPr lang="en-US" dirty="0">
                <a:sym typeface="Wingdings" panose="05000000000000000000" pitchFamily="2" charset="2"/>
              </a:rPr>
              <a:t>If tachypneic or desaturated at baseline, unable to manage this interruption</a:t>
            </a:r>
          </a:p>
          <a:p>
            <a:r>
              <a:rPr lang="en-US" dirty="0">
                <a:sym typeface="Wingdings" panose="05000000000000000000" pitchFamily="2" charset="2"/>
              </a:rPr>
              <a:t>Lower flow rate  swallow delayed</a:t>
            </a:r>
          </a:p>
          <a:p>
            <a:pPr lvl="1"/>
            <a:r>
              <a:rPr lang="en-US" dirty="0">
                <a:sym typeface="Wingdings" panose="05000000000000000000" pitchFamily="2" charset="2"/>
              </a:rPr>
              <a:t>More breathing</a:t>
            </a:r>
          </a:p>
          <a:p>
            <a:pPr lvl="1"/>
            <a:r>
              <a:rPr lang="en-US" dirty="0">
                <a:sym typeface="Wingdings" panose="05000000000000000000" pitchFamily="2" charset="2"/>
              </a:rPr>
              <a:t>More time to coordinate suck, swallow, breath</a:t>
            </a:r>
          </a:p>
          <a:p>
            <a:r>
              <a:rPr lang="en-US" dirty="0">
                <a:solidFill>
                  <a:schemeClr val="accent6"/>
                </a:solidFill>
                <a:sym typeface="Wingdings" panose="05000000000000000000" pitchFamily="2" charset="2"/>
              </a:rPr>
              <a:t>Unfortunately, we cannot rely on product labels to know the flow rate.</a:t>
            </a:r>
            <a:endParaRPr lang="en-US" dirty="0">
              <a:solidFill>
                <a:schemeClr val="accent6"/>
              </a:solidFill>
            </a:endParaRPr>
          </a:p>
        </p:txBody>
      </p:sp>
      <p:sp>
        <p:nvSpPr>
          <p:cNvPr id="4" name="Footer Placeholder 3">
            <a:extLst>
              <a:ext uri="{FF2B5EF4-FFF2-40B4-BE49-F238E27FC236}">
                <a16:creationId xmlns:a16="http://schemas.microsoft.com/office/drawing/2014/main" id="{F24D5753-A69D-BA0A-78C5-7EF83BDF77B0}"/>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3535180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p:cNvGraphicFramePr/>
          <p:nvPr/>
        </p:nvGraphicFramePr>
        <p:xfrm>
          <a:off x="366037" y="175869"/>
          <a:ext cx="11120329" cy="60694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686996" y="6245310"/>
            <a:ext cx="7726308" cy="600164"/>
          </a:xfrm>
          <a:prstGeom prst="rect">
            <a:avLst/>
          </a:prstGeom>
          <a:noFill/>
        </p:spPr>
        <p:txBody>
          <a:bodyPr wrap="square" rtlCol="0">
            <a:spAutoFit/>
          </a:bodyPr>
          <a:lstStyle/>
          <a:p>
            <a:r>
              <a:rPr lang="en-US" sz="1100" dirty="0"/>
              <a:t>Pados, B.F., Park, J., &amp; </a:t>
            </a:r>
            <a:r>
              <a:rPr lang="en-US" sz="1100" dirty="0" err="1"/>
              <a:t>Dodrill</a:t>
            </a:r>
            <a:r>
              <a:rPr lang="en-US" sz="1100" dirty="0"/>
              <a:t>, P. (2019</a:t>
            </a:r>
            <a:r>
              <a:rPr lang="en-US" sz="1100" i="1" dirty="0"/>
              <a:t>). </a:t>
            </a:r>
            <a:r>
              <a:rPr lang="en-US" sz="1100" dirty="0"/>
              <a:t>Know the flow: Milk flow rates from bottle nipples used in the hospital and after discharge. </a:t>
            </a:r>
            <a:r>
              <a:rPr lang="en-US" sz="1100" i="1" dirty="0"/>
              <a:t>Advances in Neonatal Care, 19</a:t>
            </a:r>
            <a:r>
              <a:rPr lang="en-US" sz="1100" dirty="0"/>
              <a:t>(1), 32-41. </a:t>
            </a:r>
            <a:r>
              <a:rPr lang="en-US" sz="1100" dirty="0" err="1"/>
              <a:t>doi</a:t>
            </a:r>
            <a:r>
              <a:rPr lang="en-US" sz="1100" dirty="0"/>
              <a:t>: 10.1097/ANC.0000000000000538</a:t>
            </a:r>
          </a:p>
          <a:p>
            <a:endParaRPr lang="en-US" sz="1100" dirty="0"/>
          </a:p>
        </p:txBody>
      </p:sp>
      <p:sp>
        <p:nvSpPr>
          <p:cNvPr id="8" name="TextBox 7"/>
          <p:cNvSpPr txBox="1"/>
          <p:nvPr/>
        </p:nvSpPr>
        <p:spPr>
          <a:xfrm>
            <a:off x="8550150" y="612690"/>
            <a:ext cx="2936216" cy="646331"/>
          </a:xfrm>
          <a:prstGeom prst="rect">
            <a:avLst/>
          </a:prstGeom>
          <a:noFill/>
        </p:spPr>
        <p:txBody>
          <a:bodyPr wrap="square" rtlCol="0">
            <a:spAutoFit/>
          </a:bodyPr>
          <a:lstStyle/>
          <a:p>
            <a:r>
              <a:rPr lang="en-US" sz="1200" dirty="0"/>
              <a:t>Note: Enfamil Extra Slow &amp; Dr. Brown’s Newborn were not included in the publication</a:t>
            </a:r>
          </a:p>
        </p:txBody>
      </p:sp>
      <p:sp>
        <p:nvSpPr>
          <p:cNvPr id="2" name="Footer Placeholder 1">
            <a:extLst>
              <a:ext uri="{FF2B5EF4-FFF2-40B4-BE49-F238E27FC236}">
                <a16:creationId xmlns:a16="http://schemas.microsoft.com/office/drawing/2014/main" id="{82B7EB6C-4240-3141-6A98-A02F4D7C0AD8}"/>
              </a:ext>
            </a:extLst>
          </p:cNvPr>
          <p:cNvSpPr>
            <a:spLocks noGrp="1"/>
          </p:cNvSpPr>
          <p:nvPr>
            <p:ph type="ftr" sz="quarter" idx="11"/>
          </p:nvPr>
        </p:nvSpPr>
        <p:spPr/>
        <p:txBody>
          <a:bodyPr/>
          <a:lstStyle/>
          <a:p>
            <a:r>
              <a:rPr lang="en-US"/>
              <a:t>Copyright 2023 Britt Pados ALL RIGHTS RESERVED</a:t>
            </a:r>
            <a:endParaRPr lang="en-US" dirty="0"/>
          </a:p>
        </p:txBody>
      </p:sp>
      <p:sp>
        <p:nvSpPr>
          <p:cNvPr id="3" name="TextBox 2">
            <a:extLst>
              <a:ext uri="{FF2B5EF4-FFF2-40B4-BE49-F238E27FC236}">
                <a16:creationId xmlns:a16="http://schemas.microsoft.com/office/drawing/2014/main" id="{30BAA927-A408-0176-FC6F-33A6CCD22D37}"/>
              </a:ext>
            </a:extLst>
          </p:cNvPr>
          <p:cNvSpPr txBox="1"/>
          <p:nvPr/>
        </p:nvSpPr>
        <p:spPr>
          <a:xfrm>
            <a:off x="8424712" y="1695842"/>
            <a:ext cx="3187091" cy="707886"/>
          </a:xfrm>
          <a:prstGeom prst="rect">
            <a:avLst/>
          </a:prstGeom>
          <a:noFill/>
        </p:spPr>
        <p:txBody>
          <a:bodyPr wrap="none" rtlCol="0">
            <a:spAutoFit/>
          </a:bodyPr>
          <a:lstStyle/>
          <a:p>
            <a:r>
              <a:rPr lang="en-US" sz="4000" dirty="0">
                <a:solidFill>
                  <a:schemeClr val="accent6"/>
                </a:solidFill>
              </a:rPr>
              <a:t>*OLD DATA*</a:t>
            </a:r>
          </a:p>
        </p:txBody>
      </p:sp>
    </p:spTree>
    <p:extLst>
      <p:ext uri="{BB962C8B-B14F-4D97-AF65-F5344CB8AC3E}">
        <p14:creationId xmlns:p14="http://schemas.microsoft.com/office/powerpoint/2010/main" val="2359651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p:cNvGraphicFramePr/>
          <p:nvPr/>
        </p:nvGraphicFramePr>
        <p:xfrm>
          <a:off x="366037" y="175869"/>
          <a:ext cx="11120329" cy="60694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686996" y="6245310"/>
            <a:ext cx="7726308" cy="600164"/>
          </a:xfrm>
          <a:prstGeom prst="rect">
            <a:avLst/>
          </a:prstGeom>
          <a:noFill/>
        </p:spPr>
        <p:txBody>
          <a:bodyPr wrap="square" rtlCol="0">
            <a:spAutoFit/>
          </a:bodyPr>
          <a:lstStyle/>
          <a:p>
            <a:r>
              <a:rPr lang="en-US" sz="1100" dirty="0"/>
              <a:t>Pados, B.F., Park, J., &amp; </a:t>
            </a:r>
            <a:r>
              <a:rPr lang="en-US" sz="1100" dirty="0" err="1"/>
              <a:t>Dodrill</a:t>
            </a:r>
            <a:r>
              <a:rPr lang="en-US" sz="1100" dirty="0"/>
              <a:t>, P. (2019</a:t>
            </a:r>
            <a:r>
              <a:rPr lang="en-US" sz="1100" i="1" dirty="0"/>
              <a:t>). </a:t>
            </a:r>
            <a:r>
              <a:rPr lang="en-US" sz="1100" dirty="0"/>
              <a:t>Know the flow: Milk flow rates from bottle nipples used in the hospital and after discharge. </a:t>
            </a:r>
            <a:r>
              <a:rPr lang="en-US" sz="1100" i="1" dirty="0"/>
              <a:t>Advances in Neonatal Care, 19</a:t>
            </a:r>
            <a:r>
              <a:rPr lang="en-US" sz="1100" dirty="0"/>
              <a:t>(1), 32-41. </a:t>
            </a:r>
            <a:r>
              <a:rPr lang="en-US" sz="1100" dirty="0" err="1"/>
              <a:t>doi</a:t>
            </a:r>
            <a:r>
              <a:rPr lang="en-US" sz="1100" dirty="0"/>
              <a:t>: 10.1097/ANC.0000000000000538</a:t>
            </a:r>
          </a:p>
          <a:p>
            <a:endParaRPr lang="en-US" sz="1100" dirty="0"/>
          </a:p>
        </p:txBody>
      </p:sp>
      <p:sp>
        <p:nvSpPr>
          <p:cNvPr id="8" name="TextBox 7"/>
          <p:cNvSpPr txBox="1"/>
          <p:nvPr/>
        </p:nvSpPr>
        <p:spPr>
          <a:xfrm>
            <a:off x="8905750" y="175869"/>
            <a:ext cx="2936216" cy="830997"/>
          </a:xfrm>
          <a:prstGeom prst="rect">
            <a:avLst/>
          </a:prstGeom>
          <a:noFill/>
        </p:spPr>
        <p:txBody>
          <a:bodyPr wrap="square" rtlCol="0">
            <a:spAutoFit/>
          </a:bodyPr>
          <a:lstStyle/>
          <a:p>
            <a:r>
              <a:rPr lang="en-US" sz="1200" dirty="0"/>
              <a:t>Note: Enfamil Extra Slow &amp; Dr. Brown’s Newborn were not included in the publication, but were tested later.</a:t>
            </a:r>
          </a:p>
        </p:txBody>
      </p:sp>
      <p:sp>
        <p:nvSpPr>
          <p:cNvPr id="3" name="Rectangle 2"/>
          <p:cNvSpPr/>
          <p:nvPr/>
        </p:nvSpPr>
        <p:spPr>
          <a:xfrm>
            <a:off x="1727200" y="1651000"/>
            <a:ext cx="5880100" cy="6096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46946" y="4902200"/>
            <a:ext cx="5880100" cy="6096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E8AB3C64-6766-F56D-DA42-CAA27A567FBB}"/>
              </a:ext>
            </a:extLst>
          </p:cNvPr>
          <p:cNvSpPr>
            <a:spLocks noGrp="1"/>
          </p:cNvSpPr>
          <p:nvPr>
            <p:ph type="ftr" sz="quarter" idx="11"/>
          </p:nvPr>
        </p:nvSpPr>
        <p:spPr/>
        <p:txBody>
          <a:bodyPr/>
          <a:lstStyle/>
          <a:p>
            <a:r>
              <a:rPr lang="en-US"/>
              <a:t>Copyright 2023 Britt Pados ALL RIGHTS RESERVED</a:t>
            </a:r>
            <a:endParaRPr lang="en-US" dirty="0"/>
          </a:p>
        </p:txBody>
      </p:sp>
      <p:sp>
        <p:nvSpPr>
          <p:cNvPr id="4" name="TextBox 3">
            <a:extLst>
              <a:ext uri="{FF2B5EF4-FFF2-40B4-BE49-F238E27FC236}">
                <a16:creationId xmlns:a16="http://schemas.microsoft.com/office/drawing/2014/main" id="{4F19E9BF-8011-60E4-9986-CD0A445BCADF}"/>
              </a:ext>
            </a:extLst>
          </p:cNvPr>
          <p:cNvSpPr txBox="1"/>
          <p:nvPr/>
        </p:nvSpPr>
        <p:spPr>
          <a:xfrm>
            <a:off x="8638872" y="1386433"/>
            <a:ext cx="3187091" cy="707886"/>
          </a:xfrm>
          <a:prstGeom prst="rect">
            <a:avLst/>
          </a:prstGeom>
          <a:noFill/>
        </p:spPr>
        <p:txBody>
          <a:bodyPr wrap="none" rtlCol="0">
            <a:spAutoFit/>
          </a:bodyPr>
          <a:lstStyle/>
          <a:p>
            <a:r>
              <a:rPr lang="en-US" sz="4000" dirty="0">
                <a:solidFill>
                  <a:schemeClr val="accent6"/>
                </a:solidFill>
              </a:rPr>
              <a:t>*OLD DATA*</a:t>
            </a:r>
          </a:p>
        </p:txBody>
      </p:sp>
    </p:spTree>
    <p:extLst>
      <p:ext uri="{BB962C8B-B14F-4D97-AF65-F5344CB8AC3E}">
        <p14:creationId xmlns:p14="http://schemas.microsoft.com/office/powerpoint/2010/main" val="2200793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p:cNvGraphicFramePr/>
          <p:nvPr/>
        </p:nvGraphicFramePr>
        <p:xfrm>
          <a:off x="366037" y="175869"/>
          <a:ext cx="11120329" cy="60694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686996" y="6245310"/>
            <a:ext cx="7726308" cy="600164"/>
          </a:xfrm>
          <a:prstGeom prst="rect">
            <a:avLst/>
          </a:prstGeom>
          <a:noFill/>
        </p:spPr>
        <p:txBody>
          <a:bodyPr wrap="square" rtlCol="0">
            <a:spAutoFit/>
          </a:bodyPr>
          <a:lstStyle/>
          <a:p>
            <a:r>
              <a:rPr lang="en-US" sz="1100" dirty="0"/>
              <a:t>Pados, B.F., Park, J., &amp; </a:t>
            </a:r>
            <a:r>
              <a:rPr lang="en-US" sz="1100" dirty="0" err="1"/>
              <a:t>Dodrill</a:t>
            </a:r>
            <a:r>
              <a:rPr lang="en-US" sz="1100" dirty="0"/>
              <a:t>, P. (2019</a:t>
            </a:r>
            <a:r>
              <a:rPr lang="en-US" sz="1100" i="1" dirty="0"/>
              <a:t>). </a:t>
            </a:r>
            <a:r>
              <a:rPr lang="en-US" sz="1100" dirty="0"/>
              <a:t>Know the flow: Milk flow rates from bottle nipples used in the hospital and after discharge. </a:t>
            </a:r>
            <a:r>
              <a:rPr lang="en-US" sz="1100" i="1" dirty="0"/>
              <a:t>Advances in Neonatal Care, 19</a:t>
            </a:r>
            <a:r>
              <a:rPr lang="en-US" sz="1100" dirty="0"/>
              <a:t>(1), 32-41. </a:t>
            </a:r>
            <a:r>
              <a:rPr lang="en-US" sz="1100" dirty="0" err="1"/>
              <a:t>doi</a:t>
            </a:r>
            <a:r>
              <a:rPr lang="en-US" sz="1100" dirty="0"/>
              <a:t>: 10.1097/ANC.0000000000000538</a:t>
            </a:r>
          </a:p>
          <a:p>
            <a:endParaRPr lang="en-US" sz="1100" dirty="0"/>
          </a:p>
        </p:txBody>
      </p:sp>
      <p:sp>
        <p:nvSpPr>
          <p:cNvPr id="8" name="TextBox 7"/>
          <p:cNvSpPr txBox="1"/>
          <p:nvPr/>
        </p:nvSpPr>
        <p:spPr>
          <a:xfrm>
            <a:off x="8905750" y="175869"/>
            <a:ext cx="2936216" cy="830997"/>
          </a:xfrm>
          <a:prstGeom prst="rect">
            <a:avLst/>
          </a:prstGeom>
          <a:noFill/>
        </p:spPr>
        <p:txBody>
          <a:bodyPr wrap="square" rtlCol="0">
            <a:spAutoFit/>
          </a:bodyPr>
          <a:lstStyle/>
          <a:p>
            <a:r>
              <a:rPr lang="en-US" sz="1200" dirty="0"/>
              <a:t>Note: Enfamil Extra Slow &amp; Dr. Brown’s Newborn were not included in the publication, but were tested later.</a:t>
            </a:r>
          </a:p>
        </p:txBody>
      </p:sp>
      <p:sp>
        <p:nvSpPr>
          <p:cNvPr id="9" name="Rectangle 8"/>
          <p:cNvSpPr/>
          <p:nvPr/>
        </p:nvSpPr>
        <p:spPr>
          <a:xfrm>
            <a:off x="821116" y="3736340"/>
            <a:ext cx="6516944" cy="6096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3B40045E-443F-142B-EB27-26E88A2EF248}"/>
              </a:ext>
            </a:extLst>
          </p:cNvPr>
          <p:cNvSpPr>
            <a:spLocks noGrp="1"/>
          </p:cNvSpPr>
          <p:nvPr>
            <p:ph type="ftr" sz="quarter" idx="11"/>
          </p:nvPr>
        </p:nvSpPr>
        <p:spPr/>
        <p:txBody>
          <a:bodyPr/>
          <a:lstStyle/>
          <a:p>
            <a:r>
              <a:rPr lang="en-US"/>
              <a:t>Copyright 2023 Britt Pados ALL RIGHTS RESERVED</a:t>
            </a:r>
            <a:endParaRPr lang="en-US" dirty="0"/>
          </a:p>
        </p:txBody>
      </p:sp>
      <p:sp>
        <p:nvSpPr>
          <p:cNvPr id="3" name="TextBox 2">
            <a:extLst>
              <a:ext uri="{FF2B5EF4-FFF2-40B4-BE49-F238E27FC236}">
                <a16:creationId xmlns:a16="http://schemas.microsoft.com/office/drawing/2014/main" id="{40B63A71-CCDA-67A1-DF4C-0DA13E795A98}"/>
              </a:ext>
            </a:extLst>
          </p:cNvPr>
          <p:cNvSpPr txBox="1"/>
          <p:nvPr/>
        </p:nvSpPr>
        <p:spPr>
          <a:xfrm>
            <a:off x="8477075" y="1537262"/>
            <a:ext cx="3187091" cy="707886"/>
          </a:xfrm>
          <a:prstGeom prst="rect">
            <a:avLst/>
          </a:prstGeom>
          <a:noFill/>
        </p:spPr>
        <p:txBody>
          <a:bodyPr wrap="none" rtlCol="0">
            <a:spAutoFit/>
          </a:bodyPr>
          <a:lstStyle/>
          <a:p>
            <a:r>
              <a:rPr lang="en-US" sz="4000" dirty="0">
                <a:solidFill>
                  <a:schemeClr val="accent6"/>
                </a:solidFill>
              </a:rPr>
              <a:t>*OLD DATA*</a:t>
            </a:r>
          </a:p>
        </p:txBody>
      </p:sp>
    </p:spTree>
    <p:extLst>
      <p:ext uri="{BB962C8B-B14F-4D97-AF65-F5344CB8AC3E}">
        <p14:creationId xmlns:p14="http://schemas.microsoft.com/office/powerpoint/2010/main" val="326970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p:cNvGraphicFramePr/>
          <p:nvPr/>
        </p:nvGraphicFramePr>
        <p:xfrm>
          <a:off x="366037" y="175869"/>
          <a:ext cx="11195486" cy="606944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273637" y="6245310"/>
            <a:ext cx="7726308" cy="600164"/>
          </a:xfrm>
          <a:prstGeom prst="rect">
            <a:avLst/>
          </a:prstGeom>
          <a:noFill/>
        </p:spPr>
        <p:txBody>
          <a:bodyPr wrap="square" rtlCol="0">
            <a:spAutoFit/>
          </a:bodyPr>
          <a:lstStyle/>
          <a:p>
            <a:r>
              <a:rPr lang="en-US" sz="1100" dirty="0"/>
              <a:t>Pados, B.F., Park, J., &amp; </a:t>
            </a:r>
            <a:r>
              <a:rPr lang="en-US" sz="1100" dirty="0" err="1"/>
              <a:t>Dodrill</a:t>
            </a:r>
            <a:r>
              <a:rPr lang="en-US" sz="1100" dirty="0"/>
              <a:t>, P. (2019</a:t>
            </a:r>
            <a:r>
              <a:rPr lang="en-US" sz="1100" i="1" dirty="0"/>
              <a:t>). </a:t>
            </a:r>
            <a:r>
              <a:rPr lang="en-US" sz="1100" dirty="0"/>
              <a:t>Know the flow: Milk flow rates from bottle nipples used in the hospital and after discharge. </a:t>
            </a:r>
            <a:r>
              <a:rPr lang="en-US" sz="1100" i="1" dirty="0"/>
              <a:t>Advances in Neonatal Care, 19</a:t>
            </a:r>
            <a:r>
              <a:rPr lang="en-US" sz="1100" dirty="0"/>
              <a:t>(1), 32-41. </a:t>
            </a:r>
            <a:r>
              <a:rPr lang="en-US" sz="1100" dirty="0" err="1"/>
              <a:t>doi</a:t>
            </a:r>
            <a:r>
              <a:rPr lang="en-US" sz="1100" dirty="0"/>
              <a:t>: 10.1097/ANC.0000000000000538</a:t>
            </a:r>
          </a:p>
          <a:p>
            <a:endParaRPr lang="en-US" sz="1100" dirty="0"/>
          </a:p>
        </p:txBody>
      </p:sp>
      <p:sp>
        <p:nvSpPr>
          <p:cNvPr id="8" name="TextBox 7"/>
          <p:cNvSpPr txBox="1"/>
          <p:nvPr/>
        </p:nvSpPr>
        <p:spPr>
          <a:xfrm>
            <a:off x="8905750" y="175869"/>
            <a:ext cx="2936216" cy="646331"/>
          </a:xfrm>
          <a:prstGeom prst="rect">
            <a:avLst/>
          </a:prstGeom>
          <a:noFill/>
        </p:spPr>
        <p:txBody>
          <a:bodyPr wrap="square" rtlCol="0">
            <a:spAutoFit/>
          </a:bodyPr>
          <a:lstStyle/>
          <a:p>
            <a:r>
              <a:rPr lang="en-US" sz="1200" dirty="0"/>
              <a:t>Note: Enfamil Extra Slow &amp; Dr. Brown’s Newborn were not included in the publication, but were tested later.</a:t>
            </a:r>
          </a:p>
        </p:txBody>
      </p:sp>
      <p:sp>
        <p:nvSpPr>
          <p:cNvPr id="2" name="Footer Placeholder 1">
            <a:extLst>
              <a:ext uri="{FF2B5EF4-FFF2-40B4-BE49-F238E27FC236}">
                <a16:creationId xmlns:a16="http://schemas.microsoft.com/office/drawing/2014/main" id="{E738EB67-87B1-8052-1173-3A8080ECB23A}"/>
              </a:ext>
            </a:extLst>
          </p:cNvPr>
          <p:cNvSpPr>
            <a:spLocks noGrp="1"/>
          </p:cNvSpPr>
          <p:nvPr>
            <p:ph type="ftr" sz="quarter" idx="11"/>
          </p:nvPr>
        </p:nvSpPr>
        <p:spPr/>
        <p:txBody>
          <a:bodyPr/>
          <a:lstStyle/>
          <a:p>
            <a:r>
              <a:rPr lang="en-US"/>
              <a:t>Copyright 2023 Britt Pados ALL RIGHTS RESERVED</a:t>
            </a:r>
            <a:endParaRPr lang="en-US" dirty="0"/>
          </a:p>
        </p:txBody>
      </p:sp>
      <p:sp>
        <p:nvSpPr>
          <p:cNvPr id="3" name="TextBox 2">
            <a:extLst>
              <a:ext uri="{FF2B5EF4-FFF2-40B4-BE49-F238E27FC236}">
                <a16:creationId xmlns:a16="http://schemas.microsoft.com/office/drawing/2014/main" id="{068CD376-1527-6F23-BF10-700D2479A2B1}"/>
              </a:ext>
            </a:extLst>
          </p:cNvPr>
          <p:cNvSpPr txBox="1"/>
          <p:nvPr/>
        </p:nvSpPr>
        <p:spPr>
          <a:xfrm>
            <a:off x="8654875" y="1989748"/>
            <a:ext cx="3187091" cy="707886"/>
          </a:xfrm>
          <a:prstGeom prst="rect">
            <a:avLst/>
          </a:prstGeom>
          <a:noFill/>
        </p:spPr>
        <p:txBody>
          <a:bodyPr wrap="none" rtlCol="0">
            <a:spAutoFit/>
          </a:bodyPr>
          <a:lstStyle/>
          <a:p>
            <a:r>
              <a:rPr lang="en-US" sz="4000" dirty="0">
                <a:solidFill>
                  <a:schemeClr val="accent6"/>
                </a:solidFill>
              </a:rPr>
              <a:t>*OLD DATA*</a:t>
            </a:r>
          </a:p>
        </p:txBody>
      </p:sp>
    </p:spTree>
    <p:extLst>
      <p:ext uri="{BB962C8B-B14F-4D97-AF65-F5344CB8AC3E}">
        <p14:creationId xmlns:p14="http://schemas.microsoft.com/office/powerpoint/2010/main" val="1518383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EA40-F720-49B6-A09A-7A8109D0434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FBDE8C3A-B1FA-4F43-BD89-719773628376}"/>
              </a:ext>
            </a:extLst>
          </p:cNvPr>
          <p:cNvSpPr>
            <a:spLocks noGrp="1"/>
          </p:cNvSpPr>
          <p:nvPr>
            <p:ph idx="1"/>
          </p:nvPr>
        </p:nvSpPr>
        <p:spPr>
          <a:xfrm>
            <a:off x="940349" y="2594169"/>
            <a:ext cx="9827177" cy="3416300"/>
          </a:xfrm>
        </p:spPr>
        <p:txBody>
          <a:bodyPr>
            <a:normAutofit/>
          </a:bodyPr>
          <a:lstStyle/>
          <a:p>
            <a:r>
              <a:rPr lang="en-US" sz="2400" dirty="0"/>
              <a:t>Describe 3 factors from NICU hospitalization that increases risk of feeding difficulties in early childhood.</a:t>
            </a:r>
          </a:p>
          <a:p>
            <a:r>
              <a:rPr lang="en-US" sz="2400" dirty="0"/>
              <a:t>Identify 2 parent-reported assessment tools that can be used to identify feeding difficulties after the NICU.</a:t>
            </a:r>
          </a:p>
          <a:p>
            <a:r>
              <a:rPr lang="en-US" sz="2400" dirty="0"/>
              <a:t>Explain 2 strategies that can be implemented in follow-through programs to support optimal feeding outcomes.</a:t>
            </a:r>
          </a:p>
        </p:txBody>
      </p:sp>
      <p:sp>
        <p:nvSpPr>
          <p:cNvPr id="4" name="Footer Placeholder 3">
            <a:extLst>
              <a:ext uri="{FF2B5EF4-FFF2-40B4-BE49-F238E27FC236}">
                <a16:creationId xmlns:a16="http://schemas.microsoft.com/office/drawing/2014/main" id="{6B55A3CB-ED72-CA60-11F1-99AA70DC2308}"/>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377072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BB83-D213-4392-9AA7-5076CA0978C5}"/>
              </a:ext>
            </a:extLst>
          </p:cNvPr>
          <p:cNvSpPr>
            <a:spLocks noGrp="1"/>
          </p:cNvSpPr>
          <p:nvPr>
            <p:ph type="title"/>
          </p:nvPr>
        </p:nvSpPr>
        <p:spPr/>
        <p:txBody>
          <a:bodyPr/>
          <a:lstStyle/>
          <a:p>
            <a:r>
              <a:rPr lang="en-US" dirty="0"/>
              <a:t>Data-driven decisions about flow rates</a:t>
            </a:r>
          </a:p>
        </p:txBody>
      </p:sp>
      <p:sp>
        <p:nvSpPr>
          <p:cNvPr id="3" name="Content Placeholder 2">
            <a:extLst>
              <a:ext uri="{FF2B5EF4-FFF2-40B4-BE49-F238E27FC236}">
                <a16:creationId xmlns:a16="http://schemas.microsoft.com/office/drawing/2014/main" id="{B5DB3120-896E-4057-B751-A52C529682F6}"/>
              </a:ext>
            </a:extLst>
          </p:cNvPr>
          <p:cNvSpPr>
            <a:spLocks noGrp="1"/>
          </p:cNvSpPr>
          <p:nvPr>
            <p:ph idx="1"/>
          </p:nvPr>
        </p:nvSpPr>
        <p:spPr>
          <a:xfrm>
            <a:off x="1154955" y="2501841"/>
            <a:ext cx="6100842" cy="4042397"/>
          </a:xfrm>
        </p:spPr>
        <p:txBody>
          <a:bodyPr>
            <a:normAutofit fontScale="92500" lnSpcReduction="10000"/>
          </a:bodyPr>
          <a:lstStyle/>
          <a:p>
            <a:r>
              <a:rPr lang="en-US" dirty="0"/>
              <a:t>Labels on packaging mean very little</a:t>
            </a:r>
          </a:p>
          <a:p>
            <a:r>
              <a:rPr lang="en-US" dirty="0"/>
              <a:t>Need to consider both flow and variability</a:t>
            </a:r>
          </a:p>
          <a:p>
            <a:r>
              <a:rPr lang="en-US" dirty="0"/>
              <a:t>For infants with history of medical complexity, a flow rate of &lt; 10 mL/min with low to moderate variability is best in the first several months of life. </a:t>
            </a:r>
          </a:p>
          <a:p>
            <a:r>
              <a:rPr lang="en-US" dirty="0"/>
              <a:t>Type of formula may impact flow as well (Pados &amp; Feaster, 2020)</a:t>
            </a:r>
          </a:p>
          <a:p>
            <a:r>
              <a:rPr lang="en-US" dirty="0"/>
              <a:t>When thickening needed, decisions about nipple selection also need to be data-driven</a:t>
            </a:r>
          </a:p>
          <a:p>
            <a:pPr lvl="1"/>
            <a:r>
              <a:rPr lang="en-US" dirty="0"/>
              <a:t>Data available for this as well (Pados &amp; Mellon, 2020)</a:t>
            </a:r>
          </a:p>
          <a:p>
            <a:r>
              <a:rPr lang="en-US" dirty="0"/>
              <a:t>Start slow. No data to suggest a baby has to be on a particular flow when they are discharged; they need to be safe</a:t>
            </a:r>
          </a:p>
          <a:p>
            <a:pPr marL="0" indent="0">
              <a:buNone/>
            </a:pPr>
            <a:endParaRPr lang="en-US" dirty="0"/>
          </a:p>
        </p:txBody>
      </p:sp>
      <p:pic>
        <p:nvPicPr>
          <p:cNvPr id="5" name="Picture 4" descr="A picture containing person, indoor&#10;&#10;Description automatically generated">
            <a:extLst>
              <a:ext uri="{FF2B5EF4-FFF2-40B4-BE49-F238E27FC236}">
                <a16:creationId xmlns:a16="http://schemas.microsoft.com/office/drawing/2014/main" id="{8B77EC8C-64AA-48A8-BB64-6C06EA5E78C2}"/>
              </a:ext>
            </a:extLst>
          </p:cNvPr>
          <p:cNvPicPr>
            <a:picLocks noChangeAspect="1"/>
          </p:cNvPicPr>
          <p:nvPr/>
        </p:nvPicPr>
        <p:blipFill>
          <a:blip r:embed="rId3"/>
          <a:stretch>
            <a:fillRect/>
          </a:stretch>
        </p:blipFill>
        <p:spPr>
          <a:xfrm>
            <a:off x="7255797" y="3200865"/>
            <a:ext cx="4596730" cy="2993010"/>
          </a:xfrm>
          <a:prstGeom prst="rect">
            <a:avLst/>
          </a:prstGeom>
        </p:spPr>
      </p:pic>
      <p:sp>
        <p:nvSpPr>
          <p:cNvPr id="4" name="Footer Placeholder 3">
            <a:extLst>
              <a:ext uri="{FF2B5EF4-FFF2-40B4-BE49-F238E27FC236}">
                <a16:creationId xmlns:a16="http://schemas.microsoft.com/office/drawing/2014/main" id="{6946993B-5451-3324-9154-00B76FC5AA88}"/>
              </a:ext>
            </a:extLst>
          </p:cNvPr>
          <p:cNvSpPr>
            <a:spLocks noGrp="1"/>
          </p:cNvSpPr>
          <p:nvPr>
            <p:ph type="ftr" sz="quarter" idx="11"/>
          </p:nvPr>
        </p:nvSpPr>
        <p:spPr/>
        <p:txBody>
          <a:bodyPr/>
          <a:lstStyle/>
          <a:p>
            <a:r>
              <a:rPr lang="en-US"/>
              <a:t>Copyright 2023 Britt Pados ALL RIGHTS RESERVED</a:t>
            </a:r>
            <a:endParaRPr lang="en-US" dirty="0"/>
          </a:p>
        </p:txBody>
      </p:sp>
      <p:pic>
        <p:nvPicPr>
          <p:cNvPr id="7" name="Picture 6" descr="Qr code&#10;&#10;Description automatically generated">
            <a:extLst>
              <a:ext uri="{FF2B5EF4-FFF2-40B4-BE49-F238E27FC236}">
                <a16:creationId xmlns:a16="http://schemas.microsoft.com/office/drawing/2014/main" id="{59BDF9E6-6F56-4FB4-6372-95DE3F04AE9D}"/>
              </a:ext>
            </a:extLst>
          </p:cNvPr>
          <p:cNvPicPr>
            <a:picLocks noChangeAspect="1"/>
          </p:cNvPicPr>
          <p:nvPr/>
        </p:nvPicPr>
        <p:blipFill>
          <a:blip r:embed="rId4"/>
          <a:stretch>
            <a:fillRect/>
          </a:stretch>
        </p:blipFill>
        <p:spPr>
          <a:xfrm>
            <a:off x="9916367" y="1149662"/>
            <a:ext cx="1984807" cy="1984807"/>
          </a:xfrm>
          <a:prstGeom prst="rect">
            <a:avLst/>
          </a:prstGeom>
        </p:spPr>
      </p:pic>
    </p:spTree>
    <p:extLst>
      <p:ext uri="{BB962C8B-B14F-4D97-AF65-F5344CB8AC3E}">
        <p14:creationId xmlns:p14="http://schemas.microsoft.com/office/powerpoint/2010/main" val="1476236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7D51DE79-49FC-4F41-8D3F-DAB3A4BE6BD9}"/>
              </a:ext>
            </a:extLst>
          </p:cNvPr>
          <p:cNvSpPr>
            <a:spLocks noGrp="1"/>
          </p:cNvSpPr>
          <p:nvPr>
            <p:ph type="title"/>
          </p:nvPr>
        </p:nvSpPr>
        <p:spPr>
          <a:xfrm>
            <a:off x="1154955" y="973668"/>
            <a:ext cx="2942210" cy="1020232"/>
          </a:xfrm>
        </p:spPr>
        <p:txBody>
          <a:bodyPr>
            <a:normAutofit/>
          </a:bodyPr>
          <a:lstStyle/>
          <a:p>
            <a:r>
              <a:rPr lang="en-US">
                <a:solidFill>
                  <a:schemeClr val="tx1"/>
                </a:solidFill>
              </a:rPr>
              <a:t>Swaddling</a:t>
            </a:r>
          </a:p>
        </p:txBody>
      </p:sp>
      <p:pic>
        <p:nvPicPr>
          <p:cNvPr id="5" name="Picture 4" descr="A baby in a green shirt&#10;&#10;Description automatically generated with low confidence">
            <a:extLst>
              <a:ext uri="{FF2B5EF4-FFF2-40B4-BE49-F238E27FC236}">
                <a16:creationId xmlns:a16="http://schemas.microsoft.com/office/drawing/2014/main" id="{0DFD2A47-0FAF-4958-B60C-C3CCA219FF7F}"/>
              </a:ext>
            </a:extLst>
          </p:cNvPr>
          <p:cNvPicPr>
            <a:picLocks noChangeAspect="1"/>
          </p:cNvPicPr>
          <p:nvPr/>
        </p:nvPicPr>
        <p:blipFill rotWithShape="1">
          <a:blip r:embed="rId3"/>
          <a:srcRect l="12658" r="-2" b="-2"/>
          <a:stretch/>
        </p:blipFill>
        <p:spPr>
          <a:xfrm>
            <a:off x="5194607" y="803751"/>
            <a:ext cx="6391533" cy="5250498"/>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3431C09-392F-4165-9CBB-100DB36891D7}"/>
              </a:ext>
            </a:extLst>
          </p:cNvPr>
          <p:cNvSpPr>
            <a:spLocks noGrp="1"/>
          </p:cNvSpPr>
          <p:nvPr>
            <p:ph idx="1"/>
          </p:nvPr>
        </p:nvSpPr>
        <p:spPr>
          <a:xfrm>
            <a:off x="1154955" y="2120900"/>
            <a:ext cx="3133726" cy="3898900"/>
          </a:xfrm>
        </p:spPr>
        <p:txBody>
          <a:bodyPr>
            <a:normAutofit/>
          </a:bodyPr>
          <a:lstStyle/>
          <a:p>
            <a:r>
              <a:rPr lang="en-US" dirty="0">
                <a:solidFill>
                  <a:schemeClr val="tx1"/>
                </a:solidFill>
              </a:rPr>
              <a:t>Supports flexed positioning</a:t>
            </a:r>
          </a:p>
          <a:p>
            <a:pPr lvl="1"/>
            <a:r>
              <a:rPr lang="en-US" dirty="0">
                <a:solidFill>
                  <a:schemeClr val="tx1"/>
                </a:solidFill>
              </a:rPr>
              <a:t>Shoulders, hips</a:t>
            </a:r>
          </a:p>
          <a:p>
            <a:pPr lvl="1"/>
            <a:r>
              <a:rPr lang="en-US" dirty="0">
                <a:solidFill>
                  <a:schemeClr val="tx1"/>
                </a:solidFill>
              </a:rPr>
              <a:t>Hands to midline</a:t>
            </a:r>
          </a:p>
          <a:p>
            <a:r>
              <a:rPr lang="en-US" dirty="0">
                <a:solidFill>
                  <a:schemeClr val="tx1"/>
                </a:solidFill>
              </a:rPr>
              <a:t>Helps infant to remain calm</a:t>
            </a:r>
          </a:p>
          <a:p>
            <a:r>
              <a:rPr lang="en-US" dirty="0">
                <a:solidFill>
                  <a:schemeClr val="tx1"/>
                </a:solidFill>
              </a:rPr>
              <a:t>Containment - Helps infant to reduce energy spent on managing limbs</a:t>
            </a: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4" name="Footer Placeholder 3">
            <a:extLst>
              <a:ext uri="{FF2B5EF4-FFF2-40B4-BE49-F238E27FC236}">
                <a16:creationId xmlns:a16="http://schemas.microsoft.com/office/drawing/2014/main" id="{87C11568-8987-4CD0-5A8E-9E07B5BDC281}"/>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1330299816"/>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D5B70F0F-4E25-4F13-AB9B-B8742E1D693F}"/>
              </a:ext>
            </a:extLst>
          </p:cNvPr>
          <p:cNvSpPr>
            <a:spLocks noGrp="1"/>
          </p:cNvSpPr>
          <p:nvPr>
            <p:ph type="title"/>
          </p:nvPr>
        </p:nvSpPr>
        <p:spPr>
          <a:xfrm>
            <a:off x="1154955" y="973668"/>
            <a:ext cx="2942210" cy="1020232"/>
          </a:xfrm>
        </p:spPr>
        <p:txBody>
          <a:bodyPr>
            <a:normAutofit/>
          </a:bodyPr>
          <a:lstStyle/>
          <a:p>
            <a:r>
              <a:rPr lang="en-US">
                <a:solidFill>
                  <a:srgbClr val="EBEBEB"/>
                </a:solidFill>
              </a:rPr>
              <a:t>Positioning</a:t>
            </a:r>
          </a:p>
        </p:txBody>
      </p:sp>
      <p:pic>
        <p:nvPicPr>
          <p:cNvPr id="5" name="Picture 4" descr="A baby drinking from a bottle&#10;&#10;Description automatically generated with medium confidence">
            <a:extLst>
              <a:ext uri="{FF2B5EF4-FFF2-40B4-BE49-F238E27FC236}">
                <a16:creationId xmlns:a16="http://schemas.microsoft.com/office/drawing/2014/main" id="{087018DA-94AA-4C54-8D7E-226AC3ED2DA8}"/>
              </a:ext>
            </a:extLst>
          </p:cNvPr>
          <p:cNvPicPr>
            <a:picLocks noChangeAspect="1"/>
          </p:cNvPicPr>
          <p:nvPr/>
        </p:nvPicPr>
        <p:blipFill>
          <a:blip r:embed="rId3"/>
          <a:stretch>
            <a:fillRect/>
          </a:stretch>
        </p:blipFill>
        <p:spPr>
          <a:xfrm>
            <a:off x="5194607" y="1591434"/>
            <a:ext cx="6391533" cy="3675131"/>
          </a:xfrm>
          <a:prstGeom prst="rect">
            <a:avLst/>
          </a:prstGeom>
        </p:spPr>
      </p:pic>
      <p:sp>
        <p:nvSpPr>
          <p:cNvPr id="16" name="Rectangle 15">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71A4AA6-A411-4555-A856-CF62B038E5CE}"/>
              </a:ext>
            </a:extLst>
          </p:cNvPr>
          <p:cNvSpPr>
            <a:spLocks noGrp="1"/>
          </p:cNvSpPr>
          <p:nvPr>
            <p:ph idx="1"/>
          </p:nvPr>
        </p:nvSpPr>
        <p:spPr>
          <a:xfrm>
            <a:off x="1154955" y="2120900"/>
            <a:ext cx="3133726" cy="3898900"/>
          </a:xfrm>
        </p:spPr>
        <p:txBody>
          <a:bodyPr>
            <a:normAutofit/>
          </a:bodyPr>
          <a:lstStyle/>
          <a:p>
            <a:r>
              <a:rPr lang="en-US" dirty="0">
                <a:solidFill>
                  <a:srgbClr val="FFFFFF"/>
                </a:solidFill>
              </a:rPr>
              <a:t>Neutral alignment/slight flexion of neck</a:t>
            </a:r>
          </a:p>
          <a:p>
            <a:pPr lvl="1"/>
            <a:r>
              <a:rPr lang="en-US" dirty="0">
                <a:solidFill>
                  <a:srgbClr val="FFFFFF"/>
                </a:solidFill>
              </a:rPr>
              <a:t>Extension opens the airway and increases the risk of aspiration</a:t>
            </a:r>
          </a:p>
          <a:p>
            <a:r>
              <a:rPr lang="en-US" dirty="0">
                <a:solidFill>
                  <a:srgbClr val="FFFFFF"/>
                </a:solidFill>
              </a:rPr>
              <a:t>Head midline</a:t>
            </a:r>
          </a:p>
          <a:p>
            <a:pPr lvl="1"/>
            <a:r>
              <a:rPr lang="en-US" dirty="0">
                <a:solidFill>
                  <a:srgbClr val="FFFFFF"/>
                </a:solidFill>
              </a:rPr>
              <a:t>Not turned to side</a:t>
            </a:r>
          </a:p>
          <a:p>
            <a:r>
              <a:rPr lang="en-US" dirty="0">
                <a:solidFill>
                  <a:srgbClr val="FFFFFF"/>
                </a:solidFill>
              </a:rPr>
              <a:t>Side-lying positioning</a:t>
            </a:r>
          </a:p>
          <a:p>
            <a:pPr lvl="1"/>
            <a:r>
              <a:rPr lang="en-US" dirty="0">
                <a:solidFill>
                  <a:srgbClr val="FFFFFF"/>
                </a:solidFill>
              </a:rPr>
              <a:t>Ear, shoulder, hip</a:t>
            </a:r>
          </a:p>
          <a:p>
            <a:pPr lvl="1"/>
            <a:endParaRPr lang="en-US" dirty="0">
              <a:solidFill>
                <a:srgbClr val="FFFFFF"/>
              </a:solidFill>
            </a:endParaRPr>
          </a:p>
          <a:p>
            <a:endParaRPr lang="en-US" dirty="0">
              <a:solidFill>
                <a:srgbClr val="FFFFFF"/>
              </a:solidFill>
            </a:endParaRPr>
          </a:p>
        </p:txBody>
      </p:sp>
      <p:sp>
        <p:nvSpPr>
          <p:cNvPr id="22"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4" name="Footer Placeholder 3">
            <a:extLst>
              <a:ext uri="{FF2B5EF4-FFF2-40B4-BE49-F238E27FC236}">
                <a16:creationId xmlns:a16="http://schemas.microsoft.com/office/drawing/2014/main" id="{DD331971-1988-5C25-B798-B7FFD21338AF}"/>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2194229115"/>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6BE0-614C-4956-BED4-7C428541F08F}"/>
              </a:ext>
            </a:extLst>
          </p:cNvPr>
          <p:cNvSpPr>
            <a:spLocks noGrp="1"/>
          </p:cNvSpPr>
          <p:nvPr>
            <p:ph type="title"/>
          </p:nvPr>
        </p:nvSpPr>
        <p:spPr/>
        <p:txBody>
          <a:bodyPr/>
          <a:lstStyle/>
          <a:p>
            <a:r>
              <a:rPr lang="en-US" dirty="0"/>
              <a:t>Strategies for children</a:t>
            </a:r>
          </a:p>
        </p:txBody>
      </p:sp>
      <p:sp>
        <p:nvSpPr>
          <p:cNvPr id="3" name="Content Placeholder 2">
            <a:extLst>
              <a:ext uri="{FF2B5EF4-FFF2-40B4-BE49-F238E27FC236}">
                <a16:creationId xmlns:a16="http://schemas.microsoft.com/office/drawing/2014/main" id="{4704E538-58FB-4B9C-A64E-460D13B7ACE1}"/>
              </a:ext>
            </a:extLst>
          </p:cNvPr>
          <p:cNvSpPr>
            <a:spLocks noGrp="1"/>
          </p:cNvSpPr>
          <p:nvPr>
            <p:ph idx="1"/>
          </p:nvPr>
        </p:nvSpPr>
        <p:spPr>
          <a:xfrm>
            <a:off x="872150" y="2429165"/>
            <a:ext cx="7318367" cy="3943926"/>
          </a:xfrm>
        </p:spPr>
        <p:txBody>
          <a:bodyPr>
            <a:normAutofit lnSpcReduction="10000"/>
          </a:bodyPr>
          <a:lstStyle/>
          <a:p>
            <a:r>
              <a:rPr lang="en-US" dirty="0"/>
              <a:t>Manage GI distress &amp; Reflux symptoms (Pados &amp; Davitt, 2020)</a:t>
            </a:r>
          </a:p>
          <a:p>
            <a:pPr lvl="1"/>
            <a:r>
              <a:rPr lang="en-US" dirty="0"/>
              <a:t>Constipation</a:t>
            </a:r>
          </a:p>
          <a:p>
            <a:pPr lvl="1"/>
            <a:r>
              <a:rPr lang="en-US" dirty="0"/>
              <a:t>Evaluate for symptoms of food allergy – provide guidance around introduction to solid foods</a:t>
            </a:r>
          </a:p>
          <a:p>
            <a:pPr lvl="1"/>
            <a:r>
              <a:rPr lang="en-US" dirty="0"/>
              <a:t>Probiotics (</a:t>
            </a:r>
            <a:r>
              <a:rPr lang="en-US" dirty="0" err="1"/>
              <a:t>Indrio</a:t>
            </a:r>
            <a:r>
              <a:rPr lang="en-US" dirty="0"/>
              <a:t> et al., 2010, 2014)</a:t>
            </a:r>
          </a:p>
          <a:p>
            <a:r>
              <a:rPr lang="en-US" dirty="0"/>
              <a:t>Introduction of solid foods (evaluate readiness)</a:t>
            </a:r>
          </a:p>
          <a:p>
            <a:pPr lvl="1"/>
            <a:r>
              <a:rPr lang="en-US" dirty="0"/>
              <a:t>Positive experience</a:t>
            </a:r>
          </a:p>
          <a:p>
            <a:pPr lvl="1"/>
            <a:r>
              <a:rPr lang="en-US" dirty="0"/>
              <a:t>Supported positioning </a:t>
            </a:r>
          </a:p>
          <a:p>
            <a:pPr lvl="1"/>
            <a:r>
              <a:rPr lang="en-US" dirty="0"/>
              <a:t>Exposure to tastes and textures</a:t>
            </a:r>
          </a:p>
          <a:p>
            <a:pPr lvl="1"/>
            <a:r>
              <a:rPr lang="en-US" dirty="0"/>
              <a:t>Child learning to tolerate food on their face and hands</a:t>
            </a:r>
          </a:p>
          <a:p>
            <a:pPr lvl="1"/>
            <a:r>
              <a:rPr lang="en-US" dirty="0"/>
              <a:t>Let toddlers be toddlers</a:t>
            </a:r>
          </a:p>
          <a:p>
            <a:endParaRPr lang="en-US" dirty="0"/>
          </a:p>
          <a:p>
            <a:endParaRPr lang="en-US" dirty="0"/>
          </a:p>
        </p:txBody>
      </p:sp>
      <p:sp>
        <p:nvSpPr>
          <p:cNvPr id="4" name="Footer Placeholder 3">
            <a:extLst>
              <a:ext uri="{FF2B5EF4-FFF2-40B4-BE49-F238E27FC236}">
                <a16:creationId xmlns:a16="http://schemas.microsoft.com/office/drawing/2014/main" id="{5DC0614C-DA36-149F-1034-A1109D8DE408}"/>
              </a:ext>
            </a:extLst>
          </p:cNvPr>
          <p:cNvSpPr>
            <a:spLocks noGrp="1"/>
          </p:cNvSpPr>
          <p:nvPr>
            <p:ph type="ftr" sz="quarter" idx="11"/>
          </p:nvPr>
        </p:nvSpPr>
        <p:spPr/>
        <p:txBody>
          <a:bodyPr/>
          <a:lstStyle/>
          <a:p>
            <a:r>
              <a:rPr lang="en-US"/>
              <a:t>Copyright 2023 Britt Pados ALL RIGHTS RESERVED</a:t>
            </a:r>
            <a:endParaRPr lang="en-US" dirty="0"/>
          </a:p>
        </p:txBody>
      </p:sp>
      <p:pic>
        <p:nvPicPr>
          <p:cNvPr id="5" name="Picture 4" descr="A picture containing indoor, person, baby&#10;&#10;Description automatically generated">
            <a:extLst>
              <a:ext uri="{FF2B5EF4-FFF2-40B4-BE49-F238E27FC236}">
                <a16:creationId xmlns:a16="http://schemas.microsoft.com/office/drawing/2014/main" id="{B947F393-BAC6-C4C6-7722-0B3469FAFA77}"/>
              </a:ext>
            </a:extLst>
          </p:cNvPr>
          <p:cNvPicPr>
            <a:picLocks noChangeAspect="1"/>
          </p:cNvPicPr>
          <p:nvPr/>
        </p:nvPicPr>
        <p:blipFill>
          <a:blip r:embed="rId2"/>
          <a:stretch>
            <a:fillRect/>
          </a:stretch>
        </p:blipFill>
        <p:spPr>
          <a:xfrm rot="5400000">
            <a:off x="7734659" y="3063024"/>
            <a:ext cx="3646864" cy="2735148"/>
          </a:xfrm>
          <a:prstGeom prst="rect">
            <a:avLst/>
          </a:prstGeom>
        </p:spPr>
      </p:pic>
    </p:spTree>
    <p:extLst>
      <p:ext uri="{BB962C8B-B14F-4D97-AF65-F5344CB8AC3E}">
        <p14:creationId xmlns:p14="http://schemas.microsoft.com/office/powerpoint/2010/main" val="3926556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BAC7-DFAD-067B-67E7-FB4A19EAD863}"/>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CAC7C12-78C3-43CA-1509-83C7C5C23AA5}"/>
              </a:ext>
            </a:extLst>
          </p:cNvPr>
          <p:cNvSpPr>
            <a:spLocks noGrp="1"/>
          </p:cNvSpPr>
          <p:nvPr>
            <p:ph idx="1"/>
          </p:nvPr>
        </p:nvSpPr>
        <p:spPr>
          <a:xfrm>
            <a:off x="1090708" y="2328084"/>
            <a:ext cx="8825659" cy="3950167"/>
          </a:xfrm>
        </p:spPr>
        <p:txBody>
          <a:bodyPr>
            <a:normAutofit lnSpcReduction="10000"/>
          </a:bodyPr>
          <a:lstStyle/>
          <a:p>
            <a:r>
              <a:rPr lang="en-US" sz="2000" dirty="0"/>
              <a:t>Solid Starts: </a:t>
            </a:r>
            <a:r>
              <a:rPr lang="en-US" sz="2000" dirty="0">
                <a:solidFill>
                  <a:schemeClr val="accent2"/>
                </a:solidFill>
                <a:hlinkClick r:id="rId2">
                  <a:extLst>
                    <a:ext uri="{A12FA001-AC4F-418D-AE19-62706E023703}">
                      <ahyp:hlinkClr xmlns:ahyp="http://schemas.microsoft.com/office/drawing/2018/hyperlinkcolor" val="tx"/>
                    </a:ext>
                  </a:extLst>
                </a:hlinkClick>
              </a:rPr>
              <a:t>https://solidstarts.com/</a:t>
            </a:r>
            <a:endParaRPr lang="en-US" sz="2000" dirty="0">
              <a:solidFill>
                <a:schemeClr val="accent2"/>
              </a:solidFill>
            </a:endParaRPr>
          </a:p>
          <a:p>
            <a:pPr lvl="1"/>
            <a:r>
              <a:rPr lang="en-US" sz="1800" dirty="0">
                <a:solidFill>
                  <a:schemeClr val="tx1"/>
                </a:solidFill>
              </a:rPr>
              <a:t>Guides &amp; Videos on starting solids</a:t>
            </a:r>
          </a:p>
          <a:p>
            <a:pPr lvl="1"/>
            <a:r>
              <a:rPr lang="en-US" sz="1800" dirty="0">
                <a:solidFill>
                  <a:schemeClr val="tx1"/>
                </a:solidFill>
              </a:rPr>
              <a:t>Database on how to cut &amp; serve foods for different ages</a:t>
            </a:r>
          </a:p>
          <a:p>
            <a:r>
              <a:rPr lang="en-US" sz="2000" dirty="0">
                <a:solidFill>
                  <a:schemeClr val="tx1"/>
                </a:solidFill>
              </a:rPr>
              <a:t>Books:</a:t>
            </a:r>
          </a:p>
          <a:p>
            <a:pPr lvl="1"/>
            <a:r>
              <a:rPr lang="en-US" sz="1800" i="1" dirty="0">
                <a:solidFill>
                  <a:schemeClr val="tx1"/>
                </a:solidFill>
              </a:rPr>
              <a:t>Responsive Feeding </a:t>
            </a:r>
            <a:r>
              <a:rPr lang="en-US" sz="1800" dirty="0">
                <a:solidFill>
                  <a:schemeClr val="tx1"/>
                </a:solidFill>
              </a:rPr>
              <a:t>by Melanie </a:t>
            </a:r>
            <a:r>
              <a:rPr lang="en-US" sz="1800" dirty="0" err="1">
                <a:solidFill>
                  <a:schemeClr val="tx1"/>
                </a:solidFill>
              </a:rPr>
              <a:t>Potock</a:t>
            </a:r>
            <a:endParaRPr lang="en-US" sz="1800" dirty="0">
              <a:solidFill>
                <a:schemeClr val="tx1"/>
              </a:solidFill>
            </a:endParaRPr>
          </a:p>
          <a:p>
            <a:pPr lvl="1"/>
            <a:r>
              <a:rPr lang="en-US" sz="1800" i="1" dirty="0">
                <a:solidFill>
                  <a:schemeClr val="tx1"/>
                </a:solidFill>
              </a:rPr>
              <a:t>Your Baby’s Bottle-feeding Aversion </a:t>
            </a:r>
            <a:r>
              <a:rPr lang="en-US" sz="1800" dirty="0">
                <a:solidFill>
                  <a:schemeClr val="tx1"/>
                </a:solidFill>
              </a:rPr>
              <a:t>by Rowena Bennett</a:t>
            </a:r>
          </a:p>
          <a:p>
            <a:r>
              <a:rPr lang="en-US" sz="2000" dirty="0">
                <a:solidFill>
                  <a:schemeClr val="tx1"/>
                </a:solidFill>
              </a:rPr>
              <a:t>Instagram Accounts:</a:t>
            </a:r>
          </a:p>
          <a:p>
            <a:pPr lvl="1"/>
            <a:r>
              <a:rPr lang="en-US" sz="1800" dirty="0">
                <a:solidFill>
                  <a:schemeClr val="accent2"/>
                </a:solidFill>
              </a:rPr>
              <a:t>@solidstarts</a:t>
            </a:r>
          </a:p>
          <a:p>
            <a:pPr lvl="1"/>
            <a:r>
              <a:rPr lang="en-US" sz="1800" dirty="0">
                <a:solidFill>
                  <a:schemeClr val="accent2"/>
                </a:solidFill>
              </a:rPr>
              <a:t>@jillrabinablw</a:t>
            </a:r>
          </a:p>
          <a:p>
            <a:pPr lvl="1"/>
            <a:r>
              <a:rPr lang="en-US" sz="1800" dirty="0">
                <a:solidFill>
                  <a:schemeClr val="accent2"/>
                </a:solidFill>
              </a:rPr>
              <a:t>@mymunchbug_melaniepotock</a:t>
            </a:r>
          </a:p>
          <a:p>
            <a:pPr lvl="1"/>
            <a:endParaRPr lang="en-US" sz="1800" dirty="0">
              <a:solidFill>
                <a:schemeClr val="tx1"/>
              </a:solidFill>
            </a:endParaRPr>
          </a:p>
        </p:txBody>
      </p:sp>
      <p:sp>
        <p:nvSpPr>
          <p:cNvPr id="4" name="Footer Placeholder 3">
            <a:extLst>
              <a:ext uri="{FF2B5EF4-FFF2-40B4-BE49-F238E27FC236}">
                <a16:creationId xmlns:a16="http://schemas.microsoft.com/office/drawing/2014/main" id="{920B3476-631D-9B9D-C971-4EB59CCB3863}"/>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1329954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776A9-44EA-46E9-AFF8-08D01A4204B0}"/>
              </a:ext>
            </a:extLst>
          </p:cNvPr>
          <p:cNvSpPr>
            <a:spLocks noGrp="1"/>
          </p:cNvSpPr>
          <p:nvPr>
            <p:ph idx="1"/>
          </p:nvPr>
        </p:nvSpPr>
        <p:spPr>
          <a:xfrm>
            <a:off x="871327" y="2360595"/>
            <a:ext cx="7527955" cy="3874416"/>
          </a:xfrm>
        </p:spPr>
        <p:txBody>
          <a:bodyPr>
            <a:normAutofit lnSpcReduction="10000"/>
          </a:bodyPr>
          <a:lstStyle/>
          <a:p>
            <a:r>
              <a:rPr lang="en-US" dirty="0"/>
              <a:t>Infants who experience difficulties early on or who have certain risk factors are more likely to experience difficulties later in infancy and childhood</a:t>
            </a:r>
          </a:p>
          <a:p>
            <a:r>
              <a:rPr lang="en-US" dirty="0"/>
              <a:t>They don’t necessarily “grow out of it” and weight gain is not the only indicator of how feeding is going</a:t>
            </a:r>
          </a:p>
          <a:p>
            <a:r>
              <a:rPr lang="en-US" dirty="0"/>
              <a:t>Neonatal Follow-Through programs play an important role in identifying children in need of specialized feeding support</a:t>
            </a:r>
          </a:p>
          <a:p>
            <a:r>
              <a:rPr lang="en-US" dirty="0"/>
              <a:t>We can use parent-reported assessment tools to help identify feeding problems.</a:t>
            </a:r>
          </a:p>
          <a:p>
            <a:r>
              <a:rPr lang="en-US" dirty="0"/>
              <a:t>We can implement strategies in Neonatal Follow-Through programs to optimize feeding while we await follow-up with feeding specialists</a:t>
            </a:r>
          </a:p>
        </p:txBody>
      </p:sp>
      <p:sp>
        <p:nvSpPr>
          <p:cNvPr id="4" name="Footer Placeholder 3">
            <a:extLst>
              <a:ext uri="{FF2B5EF4-FFF2-40B4-BE49-F238E27FC236}">
                <a16:creationId xmlns:a16="http://schemas.microsoft.com/office/drawing/2014/main" id="{B6B68FF5-5D02-0CAB-EC2F-7B584B306551}"/>
              </a:ext>
            </a:extLst>
          </p:cNvPr>
          <p:cNvSpPr>
            <a:spLocks noGrp="1"/>
          </p:cNvSpPr>
          <p:nvPr>
            <p:ph type="ftr" sz="quarter" idx="11"/>
          </p:nvPr>
        </p:nvSpPr>
        <p:spPr/>
        <p:txBody>
          <a:bodyPr/>
          <a:lstStyle/>
          <a:p>
            <a:r>
              <a:rPr lang="en-US"/>
              <a:t>Copyright 2023 Britt Pados ALL RIGHTS RESERVED</a:t>
            </a:r>
            <a:endParaRPr lang="en-US" dirty="0"/>
          </a:p>
        </p:txBody>
      </p:sp>
      <p:pic>
        <p:nvPicPr>
          <p:cNvPr id="5" name="Content Placeholder 5" descr="A picture containing text&#10;&#10;Description automatically generated">
            <a:extLst>
              <a:ext uri="{FF2B5EF4-FFF2-40B4-BE49-F238E27FC236}">
                <a16:creationId xmlns:a16="http://schemas.microsoft.com/office/drawing/2014/main" id="{F0C4421F-D279-71FD-0A0B-C1F64926B0D9}"/>
              </a:ext>
            </a:extLst>
          </p:cNvPr>
          <p:cNvPicPr>
            <a:picLocks noChangeAspect="1"/>
          </p:cNvPicPr>
          <p:nvPr/>
        </p:nvPicPr>
        <p:blipFill rotWithShape="1">
          <a:blip r:embed="rId2"/>
          <a:srcRect t="27936" b="29850"/>
          <a:stretch/>
        </p:blipFill>
        <p:spPr>
          <a:xfrm>
            <a:off x="3183110" y="622989"/>
            <a:ext cx="5124450" cy="1446028"/>
          </a:xfrm>
          <a:prstGeom prst="rect">
            <a:avLst/>
          </a:prstGeom>
        </p:spPr>
      </p:pic>
      <p:pic>
        <p:nvPicPr>
          <p:cNvPr id="9" name="Picture 8" descr="A picture containing wall, person, indoor, table&#10;&#10;Description automatically generated">
            <a:extLst>
              <a:ext uri="{FF2B5EF4-FFF2-40B4-BE49-F238E27FC236}">
                <a16:creationId xmlns:a16="http://schemas.microsoft.com/office/drawing/2014/main" id="{23280DC0-05D9-DF7E-2790-EB02C885D624}"/>
              </a:ext>
            </a:extLst>
          </p:cNvPr>
          <p:cNvPicPr>
            <a:picLocks noChangeAspect="1"/>
          </p:cNvPicPr>
          <p:nvPr/>
        </p:nvPicPr>
        <p:blipFill rotWithShape="1">
          <a:blip r:embed="rId3"/>
          <a:srcRect b="10000"/>
          <a:stretch/>
        </p:blipFill>
        <p:spPr>
          <a:xfrm>
            <a:off x="8399282" y="2348845"/>
            <a:ext cx="3496166" cy="4195393"/>
          </a:xfrm>
          <a:prstGeom prst="rect">
            <a:avLst/>
          </a:prstGeom>
        </p:spPr>
      </p:pic>
    </p:spTree>
    <p:extLst>
      <p:ext uri="{BB962C8B-B14F-4D97-AF65-F5344CB8AC3E}">
        <p14:creationId xmlns:p14="http://schemas.microsoft.com/office/powerpoint/2010/main" val="2592688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ADDE-65B0-43C6-98FB-2D7642BEF9A2}"/>
              </a:ext>
            </a:extLst>
          </p:cNvPr>
          <p:cNvSpPr>
            <a:spLocks noGrp="1"/>
          </p:cNvSpPr>
          <p:nvPr>
            <p:ph type="title"/>
          </p:nvPr>
        </p:nvSpPr>
        <p:spPr/>
        <p:txBody>
          <a:bodyPr/>
          <a:lstStyle/>
          <a:p>
            <a:r>
              <a:rPr lang="en-US" dirty="0"/>
              <a:t>Questions ? </a:t>
            </a:r>
          </a:p>
        </p:txBody>
      </p:sp>
      <p:sp>
        <p:nvSpPr>
          <p:cNvPr id="3" name="Content Placeholder 2">
            <a:extLst>
              <a:ext uri="{FF2B5EF4-FFF2-40B4-BE49-F238E27FC236}">
                <a16:creationId xmlns:a16="http://schemas.microsoft.com/office/drawing/2014/main" id="{0DCC5406-118E-498C-A0F2-DD4DF5341C2B}"/>
              </a:ext>
            </a:extLst>
          </p:cNvPr>
          <p:cNvSpPr>
            <a:spLocks noGrp="1"/>
          </p:cNvSpPr>
          <p:nvPr>
            <p:ph idx="1"/>
          </p:nvPr>
        </p:nvSpPr>
        <p:spPr>
          <a:xfrm>
            <a:off x="1090708" y="2376020"/>
            <a:ext cx="8345523" cy="4015818"/>
          </a:xfrm>
        </p:spPr>
        <p:txBody>
          <a:bodyPr>
            <a:normAutofit/>
          </a:bodyPr>
          <a:lstStyle/>
          <a:p>
            <a:pPr marL="0" indent="0">
              <a:buNone/>
            </a:pPr>
            <a:r>
              <a:rPr lang="en-US" sz="2000" dirty="0"/>
              <a:t>Email: </a:t>
            </a:r>
            <a:r>
              <a:rPr lang="en-US" sz="2000" dirty="0">
                <a:solidFill>
                  <a:schemeClr val="accent2"/>
                </a:solidFill>
                <a:hlinkClick r:id="rId2">
                  <a:extLst>
                    <a:ext uri="{A12FA001-AC4F-418D-AE19-62706E023703}">
                      <ahyp:hlinkClr xmlns:ahyp="http://schemas.microsoft.com/office/drawing/2018/hyperlinkcolor" val="tx"/>
                    </a:ext>
                  </a:extLst>
                </a:hlinkClick>
              </a:rPr>
              <a:t>britt@infantfeedingcare.com</a:t>
            </a:r>
            <a:endParaRPr lang="en-US" sz="2000" dirty="0">
              <a:solidFill>
                <a:schemeClr val="accent2"/>
              </a:solidFill>
            </a:endParaRPr>
          </a:p>
          <a:p>
            <a:pPr marL="0" indent="0">
              <a:buNone/>
            </a:pPr>
            <a:r>
              <a:rPr lang="en-US" sz="2000" dirty="0">
                <a:solidFill>
                  <a:schemeClr val="tx1"/>
                </a:solidFill>
              </a:rPr>
              <a:t>Instagram: </a:t>
            </a:r>
            <a:r>
              <a:rPr lang="en-US" sz="2000" dirty="0">
                <a:solidFill>
                  <a:schemeClr val="accent2"/>
                </a:solidFill>
              </a:rPr>
              <a:t>@infantfeedingcare</a:t>
            </a:r>
          </a:p>
          <a:p>
            <a:pPr marL="0" indent="0">
              <a:buNone/>
            </a:pPr>
            <a:endParaRPr lang="en-US" sz="2000" dirty="0">
              <a:solidFill>
                <a:schemeClr val="tx1"/>
              </a:solidFill>
            </a:endParaRPr>
          </a:p>
          <a:p>
            <a:pPr marL="0" indent="0">
              <a:buNone/>
            </a:pPr>
            <a:r>
              <a:rPr lang="en-US" sz="2000" dirty="0">
                <a:solidFill>
                  <a:schemeClr val="tx1"/>
                </a:solidFill>
              </a:rPr>
              <a:t>Infant Feeding Care website: </a:t>
            </a:r>
            <a:r>
              <a:rPr lang="en-US" sz="2000" dirty="0">
                <a:solidFill>
                  <a:schemeClr val="accent2"/>
                </a:solidFill>
                <a:hlinkClick r:id="rId3">
                  <a:extLst>
                    <a:ext uri="{A12FA001-AC4F-418D-AE19-62706E023703}">
                      <ahyp:hlinkClr xmlns:ahyp="http://schemas.microsoft.com/office/drawing/2018/hyperlinkcolor" val="tx"/>
                    </a:ext>
                  </a:extLst>
                </a:hlinkClick>
              </a:rPr>
              <a:t>https://www.infantfeedingcare.com/</a:t>
            </a:r>
            <a:endParaRPr lang="en-US" sz="2000" dirty="0">
              <a:solidFill>
                <a:schemeClr val="accent2"/>
              </a:solidFill>
            </a:endParaRPr>
          </a:p>
          <a:p>
            <a:r>
              <a:rPr lang="en-US" sz="2000" dirty="0">
                <a:solidFill>
                  <a:schemeClr val="tx1"/>
                </a:solidFill>
              </a:rPr>
              <a:t>Assessment Tools</a:t>
            </a:r>
          </a:p>
          <a:p>
            <a:r>
              <a:rPr lang="en-US" sz="2000" dirty="0">
                <a:solidFill>
                  <a:schemeClr val="tx1"/>
                </a:solidFill>
              </a:rPr>
              <a:t>Courses</a:t>
            </a:r>
            <a:endParaRPr lang="en-US" sz="2000" dirty="0">
              <a:solidFill>
                <a:schemeClr val="accent2"/>
              </a:solidFill>
            </a:endParaRPr>
          </a:p>
          <a:p>
            <a:pPr marL="0" indent="0">
              <a:buNone/>
            </a:pPr>
            <a:r>
              <a:rPr lang="en-US" sz="2000" dirty="0">
                <a:solidFill>
                  <a:schemeClr val="tx1"/>
                </a:solidFill>
              </a:rPr>
              <a:t>Infant Feeding Labs website: </a:t>
            </a:r>
            <a:r>
              <a:rPr lang="en-US" sz="2000" dirty="0">
                <a:solidFill>
                  <a:schemeClr val="accent2"/>
                </a:solidFill>
                <a:hlinkClick r:id="rId4">
                  <a:extLst>
                    <a:ext uri="{A12FA001-AC4F-418D-AE19-62706E023703}">
                      <ahyp:hlinkClr xmlns:ahyp="http://schemas.microsoft.com/office/drawing/2018/hyperlinkcolor" val="tx"/>
                    </a:ext>
                  </a:extLst>
                </a:hlinkClick>
              </a:rPr>
              <a:t>https://infantfeedinglabs.com/</a:t>
            </a:r>
            <a:endParaRPr lang="en-US" sz="2000" dirty="0">
              <a:solidFill>
                <a:schemeClr val="accent2"/>
              </a:solidFill>
            </a:endParaRPr>
          </a:p>
          <a:p>
            <a:r>
              <a:rPr lang="en-US" sz="2000" dirty="0">
                <a:solidFill>
                  <a:schemeClr val="tx1"/>
                </a:solidFill>
              </a:rPr>
              <a:t>Information on flow rates from bottle nipples</a:t>
            </a:r>
          </a:p>
        </p:txBody>
      </p:sp>
      <p:sp>
        <p:nvSpPr>
          <p:cNvPr id="4" name="Footer Placeholder 3">
            <a:extLst>
              <a:ext uri="{FF2B5EF4-FFF2-40B4-BE49-F238E27FC236}">
                <a16:creationId xmlns:a16="http://schemas.microsoft.com/office/drawing/2014/main" id="{685208B5-65AF-2909-6540-E29FA4FFF59B}"/>
              </a:ext>
            </a:extLst>
          </p:cNvPr>
          <p:cNvSpPr>
            <a:spLocks noGrp="1"/>
          </p:cNvSpPr>
          <p:nvPr>
            <p:ph type="ftr" sz="quarter" idx="11"/>
          </p:nvPr>
        </p:nvSpPr>
        <p:spPr/>
        <p:txBody>
          <a:bodyPr/>
          <a:lstStyle/>
          <a:p>
            <a:r>
              <a:rPr lang="en-US"/>
              <a:t>Copyright 2023 Britt Pados ALL RIGHTS RESERVED</a:t>
            </a:r>
            <a:endParaRPr lang="en-US" dirty="0"/>
          </a:p>
        </p:txBody>
      </p:sp>
      <p:pic>
        <p:nvPicPr>
          <p:cNvPr id="6" name="Picture 5" descr="Qr code&#10;&#10;Description automatically generated">
            <a:extLst>
              <a:ext uri="{FF2B5EF4-FFF2-40B4-BE49-F238E27FC236}">
                <a16:creationId xmlns:a16="http://schemas.microsoft.com/office/drawing/2014/main" id="{205013EB-E829-B2C4-6F86-E2F66553E8AB}"/>
              </a:ext>
            </a:extLst>
          </p:cNvPr>
          <p:cNvPicPr>
            <a:picLocks noChangeAspect="1"/>
          </p:cNvPicPr>
          <p:nvPr/>
        </p:nvPicPr>
        <p:blipFill>
          <a:blip r:embed="rId5"/>
          <a:stretch>
            <a:fillRect/>
          </a:stretch>
        </p:blipFill>
        <p:spPr>
          <a:xfrm>
            <a:off x="9049732" y="2837685"/>
            <a:ext cx="2629290" cy="2629290"/>
          </a:xfrm>
          <a:prstGeom prst="rect">
            <a:avLst/>
          </a:prstGeom>
        </p:spPr>
      </p:pic>
      <p:sp>
        <p:nvSpPr>
          <p:cNvPr id="7" name="TextBox 6">
            <a:extLst>
              <a:ext uri="{FF2B5EF4-FFF2-40B4-BE49-F238E27FC236}">
                <a16:creationId xmlns:a16="http://schemas.microsoft.com/office/drawing/2014/main" id="{53C92EF8-D39A-9B25-0491-8D70CB5BC715}"/>
              </a:ext>
            </a:extLst>
          </p:cNvPr>
          <p:cNvSpPr txBox="1"/>
          <p:nvPr/>
        </p:nvSpPr>
        <p:spPr>
          <a:xfrm>
            <a:off x="9428372" y="2532884"/>
            <a:ext cx="1872009" cy="461665"/>
          </a:xfrm>
          <a:prstGeom prst="rect">
            <a:avLst/>
          </a:prstGeom>
          <a:noFill/>
        </p:spPr>
        <p:txBody>
          <a:bodyPr wrap="square" rtlCol="0">
            <a:spAutoFit/>
          </a:bodyPr>
          <a:lstStyle/>
          <a:p>
            <a:r>
              <a:rPr lang="en-US" sz="2400" b="1" dirty="0"/>
              <a:t>References</a:t>
            </a:r>
          </a:p>
        </p:txBody>
      </p:sp>
    </p:spTree>
    <p:extLst>
      <p:ext uri="{BB962C8B-B14F-4D97-AF65-F5344CB8AC3E}">
        <p14:creationId xmlns:p14="http://schemas.microsoft.com/office/powerpoint/2010/main" val="2226418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95E9-FF08-40F2-AEF3-80AE5D152494}"/>
              </a:ext>
            </a:extLst>
          </p:cNvPr>
          <p:cNvSpPr>
            <a:spLocks noGrp="1"/>
          </p:cNvSpPr>
          <p:nvPr>
            <p:ph type="title"/>
          </p:nvPr>
        </p:nvSpPr>
        <p:spPr/>
        <p:txBody>
          <a:bodyPr/>
          <a:lstStyle/>
          <a:p>
            <a:r>
              <a:rPr lang="en-US" dirty="0"/>
              <a:t>References and Sources</a:t>
            </a:r>
          </a:p>
        </p:txBody>
      </p:sp>
      <p:sp>
        <p:nvSpPr>
          <p:cNvPr id="3" name="Content Placeholder 2">
            <a:extLst>
              <a:ext uri="{FF2B5EF4-FFF2-40B4-BE49-F238E27FC236}">
                <a16:creationId xmlns:a16="http://schemas.microsoft.com/office/drawing/2014/main" id="{59354A86-CC07-49A4-9647-9EB5578A2CF7}"/>
              </a:ext>
            </a:extLst>
          </p:cNvPr>
          <p:cNvSpPr>
            <a:spLocks noGrp="1"/>
          </p:cNvSpPr>
          <p:nvPr>
            <p:ph idx="1"/>
          </p:nvPr>
        </p:nvSpPr>
        <p:spPr>
          <a:xfrm>
            <a:off x="1154954" y="2424391"/>
            <a:ext cx="8825659" cy="3863288"/>
          </a:xfrm>
        </p:spPr>
        <p:txBody>
          <a:bodyPr>
            <a:normAutofit fontScale="77500" lnSpcReduction="20000"/>
          </a:bodyPr>
          <a:lstStyle/>
          <a:p>
            <a:pPr>
              <a:lnSpc>
                <a:spcPct val="110000"/>
              </a:lnSpc>
            </a:pPr>
            <a:r>
              <a:rPr lang="en-US" sz="1800" dirty="0">
                <a:solidFill>
                  <a:schemeClr val="tx1"/>
                </a:solidFill>
              </a:rPr>
              <a:t>al-Sayed, L. E., </a:t>
            </a:r>
            <a:r>
              <a:rPr lang="en-US" sz="1800" dirty="0" err="1">
                <a:solidFill>
                  <a:schemeClr val="tx1"/>
                </a:solidFill>
              </a:rPr>
              <a:t>Schrank</a:t>
            </a:r>
            <a:r>
              <a:rPr lang="en-US" sz="1800" dirty="0">
                <a:solidFill>
                  <a:schemeClr val="tx1"/>
                </a:solidFill>
              </a:rPr>
              <a:t>, W. I., &amp; Thach, B. T. (1994). Ventilatory sparing strategies and swallowing pattern during bottle feeding in human infants. </a:t>
            </a:r>
            <a:r>
              <a:rPr lang="en-US" sz="1800" i="1" dirty="0">
                <a:solidFill>
                  <a:schemeClr val="tx1"/>
                </a:solidFill>
              </a:rPr>
              <a:t>Journal of Applied Physiology, 77</a:t>
            </a:r>
            <a:r>
              <a:rPr lang="en-US" sz="1800" dirty="0">
                <a:solidFill>
                  <a:schemeClr val="tx1"/>
                </a:solidFill>
              </a:rPr>
              <a:t>(1), 78-83. </a:t>
            </a:r>
          </a:p>
          <a:p>
            <a:pPr>
              <a:lnSpc>
                <a:spcPct val="110000"/>
              </a:lnSpc>
            </a:pPr>
            <a:r>
              <a:rPr lang="en-US" sz="1800" dirty="0">
                <a:solidFill>
                  <a:schemeClr val="tx1"/>
                </a:solidFill>
              </a:rPr>
              <a:t>Coughlin, M.E. (2021). Transformative nursing in the NICU: Trauma-informed age-appropriate care, 2</a:t>
            </a:r>
            <a:r>
              <a:rPr lang="en-US" sz="1800" baseline="30000" dirty="0">
                <a:solidFill>
                  <a:schemeClr val="tx1"/>
                </a:solidFill>
              </a:rPr>
              <a:t>nd</a:t>
            </a:r>
            <a:r>
              <a:rPr lang="en-US" sz="1800" dirty="0">
                <a:solidFill>
                  <a:schemeClr val="tx1"/>
                </a:solidFill>
              </a:rPr>
              <a:t> edition. Springer Publishing. </a:t>
            </a:r>
          </a:p>
          <a:p>
            <a:pPr>
              <a:lnSpc>
                <a:spcPct val="110000"/>
              </a:lnSpc>
            </a:pPr>
            <a:r>
              <a:rPr lang="en-US" sz="1800" dirty="0">
                <a:solidFill>
                  <a:schemeClr val="tx1"/>
                </a:solidFill>
              </a:rPr>
              <a:t>Ferrara, L., </a:t>
            </a:r>
            <a:r>
              <a:rPr lang="en-US" sz="1800" dirty="0" err="1">
                <a:solidFill>
                  <a:schemeClr val="tx1"/>
                </a:solidFill>
              </a:rPr>
              <a:t>Bidiwala</a:t>
            </a:r>
            <a:r>
              <a:rPr lang="en-US" sz="1800" dirty="0">
                <a:solidFill>
                  <a:schemeClr val="tx1"/>
                </a:solidFill>
              </a:rPr>
              <a:t>, A., Sher, I., Pirzada, M., </a:t>
            </a:r>
            <a:r>
              <a:rPr lang="en-US" sz="1800" dirty="0" err="1">
                <a:solidFill>
                  <a:schemeClr val="tx1"/>
                </a:solidFill>
              </a:rPr>
              <a:t>Barlev</a:t>
            </a:r>
            <a:r>
              <a:rPr lang="en-US" sz="1800" dirty="0">
                <a:solidFill>
                  <a:schemeClr val="tx1"/>
                </a:solidFill>
              </a:rPr>
              <a:t>, D., Islam, S., Rosenfeld, W., Crowley, C.C., &amp; Hanna, N. (2017). Effect of nasal continuous positive airway pressure on the pharyngeal swallow in neonates. Journal of Perinatology, 37, 398-403. </a:t>
            </a:r>
          </a:p>
          <a:p>
            <a:pPr>
              <a:lnSpc>
                <a:spcPct val="110000"/>
              </a:lnSpc>
              <a:spcBef>
                <a:spcPts val="0"/>
              </a:spcBef>
              <a:spcAft>
                <a:spcPts val="600"/>
              </a:spcAft>
            </a:pPr>
            <a:r>
              <a:rPr lang="en-US" sz="1800" dirty="0" err="1">
                <a:solidFill>
                  <a:schemeClr val="tx1"/>
                </a:solidFill>
              </a:rPr>
              <a:t>Gosa</a:t>
            </a:r>
            <a:r>
              <a:rPr lang="en-US" sz="1800" dirty="0">
                <a:solidFill>
                  <a:schemeClr val="tx1"/>
                </a:solidFill>
              </a:rPr>
              <a:t>, M. M., &amp; </a:t>
            </a:r>
            <a:r>
              <a:rPr lang="en-US" sz="1800" dirty="0" err="1">
                <a:solidFill>
                  <a:schemeClr val="tx1"/>
                </a:solidFill>
              </a:rPr>
              <a:t>Dodrill</a:t>
            </a:r>
            <a:r>
              <a:rPr lang="en-US" sz="1800" dirty="0">
                <a:solidFill>
                  <a:schemeClr val="tx1"/>
                </a:solidFill>
              </a:rPr>
              <a:t>, P. (2017). Effect of time and temperature on thickened infant formula. </a:t>
            </a:r>
            <a:r>
              <a:rPr lang="en-US" sz="1800" i="1" dirty="0">
                <a:solidFill>
                  <a:schemeClr val="tx1"/>
                </a:solidFill>
              </a:rPr>
              <a:t>Nutrition in Clinical Practice, 32</a:t>
            </a:r>
            <a:r>
              <a:rPr lang="en-US" sz="1800" dirty="0">
                <a:solidFill>
                  <a:schemeClr val="tx1"/>
                </a:solidFill>
              </a:rPr>
              <a:t>(2), 238-244. https://doi.org/10.1177/0884533616662991 </a:t>
            </a:r>
          </a:p>
          <a:p>
            <a:pPr>
              <a:lnSpc>
                <a:spcPct val="110000"/>
              </a:lnSpc>
              <a:spcBef>
                <a:spcPts val="0"/>
              </a:spcBef>
              <a:spcAft>
                <a:spcPts val="600"/>
              </a:spcAft>
            </a:pPr>
            <a:r>
              <a:rPr lang="en-US" sz="1800" dirty="0">
                <a:solidFill>
                  <a:schemeClr val="tx1"/>
                </a:solidFill>
              </a:rPr>
              <a:t>Hill, R., Park, J., &amp; Pados, B.F. (2020). Problematic bottle-feeding in preterm-born infants in the first 7 months of life. </a:t>
            </a:r>
            <a:r>
              <a:rPr lang="en-US" sz="1800" i="1" dirty="0">
                <a:solidFill>
                  <a:schemeClr val="tx1"/>
                </a:solidFill>
              </a:rPr>
              <a:t>Global Pediatric Health</a:t>
            </a:r>
            <a:r>
              <a:rPr lang="en-US" sz="1800" dirty="0">
                <a:solidFill>
                  <a:schemeClr val="tx1"/>
                </a:solidFill>
              </a:rPr>
              <a:t>, 7, 1-14. </a:t>
            </a:r>
            <a:r>
              <a:rPr lang="en-US" sz="1800" dirty="0" err="1">
                <a:solidFill>
                  <a:schemeClr val="tx1"/>
                </a:solidFill>
              </a:rPr>
              <a:t>doi</a:t>
            </a:r>
            <a:r>
              <a:rPr lang="en-US" sz="1800" dirty="0">
                <a:solidFill>
                  <a:schemeClr val="tx1"/>
                </a:solidFill>
              </a:rPr>
              <a:t>: 10.1177/2333794X20952688 </a:t>
            </a:r>
          </a:p>
          <a:p>
            <a:pPr>
              <a:lnSpc>
                <a:spcPct val="110000"/>
              </a:lnSpc>
              <a:spcBef>
                <a:spcPts val="0"/>
              </a:spcBef>
              <a:spcAft>
                <a:spcPts val="600"/>
              </a:spcAft>
            </a:pPr>
            <a:r>
              <a:rPr lang="en-US" sz="1800" dirty="0">
                <a:solidFill>
                  <a:schemeClr val="tx1"/>
                </a:solidFill>
              </a:rPr>
              <a:t>Mathew, O. P. (1991). Breathing patterns of preterm infants during bottle feeding: Role of milk flow. </a:t>
            </a:r>
            <a:r>
              <a:rPr lang="en-US" sz="1800" i="1" dirty="0">
                <a:solidFill>
                  <a:schemeClr val="tx1"/>
                </a:solidFill>
              </a:rPr>
              <a:t>Journal of Pediatrics, 119</a:t>
            </a:r>
            <a:r>
              <a:rPr lang="en-US" sz="1800" dirty="0">
                <a:solidFill>
                  <a:schemeClr val="tx1"/>
                </a:solidFill>
              </a:rPr>
              <a:t>(6), 960-965. </a:t>
            </a:r>
            <a:r>
              <a:rPr lang="en-US" sz="1800" dirty="0" err="1">
                <a:solidFill>
                  <a:schemeClr val="tx1"/>
                </a:solidFill>
              </a:rPr>
              <a:t>doi</a:t>
            </a:r>
            <a:r>
              <a:rPr lang="en-US" sz="1800" dirty="0">
                <a:solidFill>
                  <a:schemeClr val="tx1"/>
                </a:solidFill>
              </a:rPr>
              <a:t>: 10.1016/S0022-3476(05)83056-2</a:t>
            </a:r>
          </a:p>
          <a:p>
            <a:pPr>
              <a:lnSpc>
                <a:spcPct val="110000"/>
              </a:lnSpc>
              <a:spcBef>
                <a:spcPts val="0"/>
              </a:spcBef>
              <a:spcAft>
                <a:spcPts val="600"/>
              </a:spcAft>
            </a:pPr>
            <a:r>
              <a:rPr lang="en-US" sz="1800" dirty="0">
                <a:solidFill>
                  <a:schemeClr val="tx1"/>
                </a:solidFill>
              </a:rPr>
              <a:t>Marshall, J., Clarke, S., Escott, C., &amp; Pados, B.F. (2020). Assessing the flow rate of different bottles and teats for neonates with feeding difficulties: An Australian context. Journal of Neonatal Nursing, 27(4), 285-290. </a:t>
            </a:r>
            <a:r>
              <a:rPr lang="en-US" sz="1800" dirty="0" err="1">
                <a:solidFill>
                  <a:schemeClr val="tx1"/>
                </a:solidFill>
              </a:rPr>
              <a:t>doi</a:t>
            </a:r>
            <a:r>
              <a:rPr lang="en-US" sz="1800" dirty="0">
                <a:solidFill>
                  <a:schemeClr val="tx1"/>
                </a:solidFill>
              </a:rPr>
              <a:t>: 10.1016/j.jnn.2020.11.014 </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750A7807-B0A2-2C55-5980-A187140064E4}"/>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2003238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A90B-4D21-408E-96FD-A7964D55E7A8}"/>
              </a:ext>
            </a:extLst>
          </p:cNvPr>
          <p:cNvSpPr>
            <a:spLocks noGrp="1"/>
          </p:cNvSpPr>
          <p:nvPr>
            <p:ph type="title"/>
          </p:nvPr>
        </p:nvSpPr>
        <p:spPr/>
        <p:txBody>
          <a:bodyPr/>
          <a:lstStyle/>
          <a:p>
            <a:r>
              <a:rPr lang="en-US" dirty="0"/>
              <a:t>References and Sources</a:t>
            </a:r>
          </a:p>
        </p:txBody>
      </p:sp>
      <p:sp>
        <p:nvSpPr>
          <p:cNvPr id="3" name="Content Placeholder 2">
            <a:extLst>
              <a:ext uri="{FF2B5EF4-FFF2-40B4-BE49-F238E27FC236}">
                <a16:creationId xmlns:a16="http://schemas.microsoft.com/office/drawing/2014/main" id="{32A338EF-D3B3-40DF-9A61-C84D5D977330}"/>
              </a:ext>
            </a:extLst>
          </p:cNvPr>
          <p:cNvSpPr>
            <a:spLocks noGrp="1"/>
          </p:cNvSpPr>
          <p:nvPr>
            <p:ph idx="1"/>
          </p:nvPr>
        </p:nvSpPr>
        <p:spPr>
          <a:xfrm>
            <a:off x="796735" y="2281286"/>
            <a:ext cx="10270333" cy="4072380"/>
          </a:xfrm>
        </p:spPr>
        <p:txBody>
          <a:bodyPr>
            <a:normAutofit fontScale="92500" lnSpcReduction="20000"/>
          </a:bodyPr>
          <a:lstStyle/>
          <a:p>
            <a:pPr>
              <a:spcBef>
                <a:spcPts val="600"/>
              </a:spcBef>
            </a:pPr>
            <a:r>
              <a:rPr lang="en-US" sz="1400" dirty="0"/>
              <a:t>Pados, B.F., Hill, R.R., Yamasaki, J.T., </a:t>
            </a:r>
            <a:r>
              <a:rPr lang="en-US" sz="1400" dirty="0" err="1"/>
              <a:t>Litt</a:t>
            </a:r>
            <a:r>
              <a:rPr lang="en-US" sz="1400" dirty="0"/>
              <a:t>, J.S., &amp; Lee, C.S. (2021). Prevalence of problematic feeding in young children born prematurely: A meta-analysis. </a:t>
            </a:r>
            <a:r>
              <a:rPr lang="en-US" sz="1400" i="1" dirty="0"/>
              <a:t>BMC Pediatrics, 21, 110</a:t>
            </a:r>
            <a:r>
              <a:rPr lang="en-US" sz="1400" dirty="0"/>
              <a:t>. </a:t>
            </a:r>
            <a:r>
              <a:rPr lang="en-US" sz="1400" dirty="0" err="1"/>
              <a:t>doi</a:t>
            </a:r>
            <a:r>
              <a:rPr lang="en-US" sz="1400" dirty="0"/>
              <a:t>: 10.1186/s12887-021-02574-7</a:t>
            </a:r>
          </a:p>
          <a:p>
            <a:pPr>
              <a:spcBef>
                <a:spcPts val="600"/>
              </a:spcBef>
            </a:pPr>
            <a:r>
              <a:rPr lang="en-US" sz="1400" dirty="0"/>
              <a:t>Pados, B.F., Park, J., &amp; </a:t>
            </a:r>
            <a:r>
              <a:rPr lang="en-US" sz="1400" dirty="0" err="1"/>
              <a:t>Dodrill</a:t>
            </a:r>
            <a:r>
              <a:rPr lang="en-US" sz="1400" dirty="0"/>
              <a:t>, P. (2019). Know the flow: Milk flow rates from bottle nipples used in the hospital and after discharge. </a:t>
            </a:r>
            <a:r>
              <a:rPr lang="en-US" sz="1400" i="1" dirty="0"/>
              <a:t>Advances in Neonatal Care, 19</a:t>
            </a:r>
            <a:r>
              <a:rPr lang="en-US" sz="1400" dirty="0"/>
              <a:t>(1), 32-41. </a:t>
            </a:r>
            <a:r>
              <a:rPr lang="en-US" sz="1400" dirty="0" err="1"/>
              <a:t>doi</a:t>
            </a:r>
            <a:r>
              <a:rPr lang="en-US" sz="1400" dirty="0"/>
              <a:t>: 10.1097/ANC.0000000000000538</a:t>
            </a:r>
          </a:p>
          <a:p>
            <a:pPr>
              <a:spcBef>
                <a:spcPts val="600"/>
              </a:spcBef>
            </a:pPr>
            <a:r>
              <a:rPr lang="en-US" sz="1400" dirty="0"/>
              <a:t> Pados, B.F. &amp; Fuller, K. (2020). Establishing a foundation for optimal feeding outcomes in the Neonatal Intensive Care Unit. Nursing for Women’s Health, 24(3), 202-209. </a:t>
            </a:r>
            <a:r>
              <a:rPr lang="en-US" sz="1400" dirty="0" err="1"/>
              <a:t>doi</a:t>
            </a:r>
            <a:r>
              <a:rPr lang="en-US" sz="1400" dirty="0"/>
              <a:t>: 10.1016/j.nwh.2020.03.007</a:t>
            </a:r>
          </a:p>
          <a:p>
            <a:pPr>
              <a:spcBef>
                <a:spcPts val="600"/>
              </a:spcBef>
            </a:pPr>
            <a:r>
              <a:rPr lang="en-US" sz="1400" dirty="0"/>
              <a:t>Pados, B.F. &amp; Mellon, M. (2021). Effect of thickening on flow rates through bottle nipples. Journal of Obstetric, Gynecologic, and Neonatal Nursing, 50(1), 78-87. </a:t>
            </a:r>
            <a:r>
              <a:rPr lang="en-US" sz="1400" dirty="0" err="1"/>
              <a:t>doi</a:t>
            </a:r>
            <a:r>
              <a:rPr lang="en-US" sz="1400" dirty="0"/>
              <a:t>: 10.1016/j.jogn.2020.09.153</a:t>
            </a:r>
          </a:p>
          <a:p>
            <a:pPr>
              <a:spcBef>
                <a:spcPts val="600"/>
              </a:spcBef>
            </a:pPr>
            <a:r>
              <a:rPr lang="en-US" sz="1400" dirty="0"/>
              <a:t>Pados, B.F. &amp; Feaster, V. (2021). Effect of formula type and preparation on International Dysphagia Diet </a:t>
            </a:r>
            <a:r>
              <a:rPr lang="en-US" sz="1400" dirty="0" err="1"/>
              <a:t>Standardisation</a:t>
            </a:r>
            <a:r>
              <a:rPr lang="en-US" sz="1400" dirty="0"/>
              <a:t> Initiative thickness level and milk flow rates from bottle teats. The American Journal of Speech-Language Pathology, 30(1), 260-265. </a:t>
            </a:r>
            <a:r>
              <a:rPr lang="en-US" sz="1400" dirty="0" err="1"/>
              <a:t>doi</a:t>
            </a:r>
            <a:r>
              <a:rPr lang="en-US" sz="1400" dirty="0"/>
              <a:t>: 10.1044/2020_AJSLP-20-00272</a:t>
            </a:r>
          </a:p>
          <a:p>
            <a:pPr>
              <a:buSzPct val="79999"/>
            </a:pPr>
            <a:r>
              <a:rPr lang="en-US" sz="1400" dirty="0"/>
              <a:t>Pados, B.F. (2019). Symptoms of problematic feeding in children with CHD compared to healthy peers. </a:t>
            </a:r>
            <a:r>
              <a:rPr lang="en-US" sz="1400" i="1" dirty="0"/>
              <a:t>Cardiology in the Young</a:t>
            </a:r>
            <a:r>
              <a:rPr lang="en-US" sz="1400" dirty="0"/>
              <a:t>, 29(2), 152-161. </a:t>
            </a:r>
            <a:r>
              <a:rPr lang="en-US" sz="1400" dirty="0" err="1"/>
              <a:t>doi</a:t>
            </a:r>
            <a:r>
              <a:rPr lang="en-US" sz="1400" dirty="0"/>
              <a:t>: 10.1017/S1047951118001981</a:t>
            </a:r>
          </a:p>
          <a:p>
            <a:pPr marR="0" lvl="0">
              <a:spcBef>
                <a:spcPts val="600"/>
              </a:spcBef>
            </a:pPr>
            <a:r>
              <a:rPr lang="en-US" sz="1400" dirty="0"/>
              <a:t>Pados, B.F. &amp; Harrison, T.M. (2020). Abstract 14053: Problematic feeding is common and related to gastroesophageal reflux in the first 6 months after neonatal cardiac surgery [Abstract]. Circulation, 142(Suppl_3), A14053. </a:t>
            </a:r>
            <a:r>
              <a:rPr lang="en-US" sz="1400" dirty="0" err="1"/>
              <a:t>doi</a:t>
            </a:r>
            <a:r>
              <a:rPr lang="en-US" sz="1400" dirty="0"/>
              <a:t>: 10.1161/circ.142.suppl_3.14053</a:t>
            </a:r>
          </a:p>
          <a:p>
            <a:pPr>
              <a:spcBef>
                <a:spcPts val="600"/>
              </a:spcBef>
            </a:pPr>
            <a:r>
              <a:rPr lang="en-US" sz="1400" dirty="0"/>
              <a:t>Pados, B., </a:t>
            </a:r>
            <a:r>
              <a:rPr lang="en-US" sz="1400" dirty="0" err="1"/>
              <a:t>Thoyre</a:t>
            </a:r>
            <a:r>
              <a:rPr lang="en-US" sz="1400" dirty="0"/>
              <a:t>, S., </a:t>
            </a:r>
            <a:r>
              <a:rPr lang="en-US" sz="1400" dirty="0" err="1"/>
              <a:t>Knafl</a:t>
            </a:r>
            <a:r>
              <a:rPr lang="en-US" sz="1400" dirty="0"/>
              <a:t>, G., &amp; Nix, W.B. (2017). Heart rate variability as a feeding intervention outcome measure in the preterm infant. Advances in Neonatal Care, 17(5), E10-20. </a:t>
            </a:r>
            <a:r>
              <a:rPr lang="en-US" sz="1400" dirty="0" err="1"/>
              <a:t>doi</a:t>
            </a:r>
            <a:r>
              <a:rPr lang="en-US" sz="1400" dirty="0"/>
              <a:t>: 10.1097/ANC.0000000000000430</a:t>
            </a:r>
          </a:p>
          <a:p>
            <a:pPr>
              <a:spcBef>
                <a:spcPts val="600"/>
              </a:spcBef>
            </a:pPr>
            <a:r>
              <a:rPr lang="en-US" sz="1400" dirty="0"/>
              <a:t>Park, J., </a:t>
            </a:r>
            <a:r>
              <a:rPr lang="en-US" sz="1400" dirty="0" err="1"/>
              <a:t>Thoyre</a:t>
            </a:r>
            <a:r>
              <a:rPr lang="en-US" sz="1400" dirty="0"/>
              <a:t>, S., Pados, B.F., &amp; </a:t>
            </a:r>
            <a:r>
              <a:rPr lang="en-US" sz="1400" dirty="0" err="1"/>
              <a:t>Gregas</a:t>
            </a:r>
            <a:r>
              <a:rPr lang="en-US" sz="1400" dirty="0"/>
              <a:t>, M. (2019). Symptoms of feeding problems in preterm-born children at 6 months to 7 years old. Journal of Pediatric Gastroenterology &amp; Nutrition, 68(3), 416-421. </a:t>
            </a:r>
            <a:r>
              <a:rPr lang="en-US" sz="1400" dirty="0" err="1"/>
              <a:t>doi</a:t>
            </a:r>
            <a:r>
              <a:rPr lang="en-US" sz="1400" dirty="0"/>
              <a:t>: 10.1097/MPG.0000000000002229</a:t>
            </a:r>
          </a:p>
          <a:p>
            <a:endParaRPr lang="en-US" dirty="0"/>
          </a:p>
        </p:txBody>
      </p:sp>
      <p:sp>
        <p:nvSpPr>
          <p:cNvPr id="4" name="Footer Placeholder 3">
            <a:extLst>
              <a:ext uri="{FF2B5EF4-FFF2-40B4-BE49-F238E27FC236}">
                <a16:creationId xmlns:a16="http://schemas.microsoft.com/office/drawing/2014/main" id="{7E09A81A-0C36-7F43-25E3-4BBA95E3E687}"/>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3406414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87" y="1028807"/>
            <a:ext cx="10327888" cy="706964"/>
          </a:xfrm>
        </p:spPr>
        <p:txBody>
          <a:bodyPr/>
          <a:lstStyle/>
          <a:p>
            <a:r>
              <a:rPr lang="en-US" dirty="0"/>
              <a:t>References – </a:t>
            </a:r>
            <a:r>
              <a:rPr lang="en-US" dirty="0" err="1"/>
              <a:t>NeoEAT</a:t>
            </a:r>
            <a:r>
              <a:rPr lang="en-US" dirty="0"/>
              <a:t> Development &amp; Testing</a:t>
            </a:r>
          </a:p>
        </p:txBody>
      </p:sp>
      <p:sp>
        <p:nvSpPr>
          <p:cNvPr id="3" name="Content Placeholder 2"/>
          <p:cNvSpPr>
            <a:spLocks noGrp="1"/>
          </p:cNvSpPr>
          <p:nvPr>
            <p:ph idx="1"/>
          </p:nvPr>
        </p:nvSpPr>
        <p:spPr>
          <a:xfrm>
            <a:off x="546340" y="2352776"/>
            <a:ext cx="11110822" cy="4209050"/>
          </a:xfrm>
        </p:spPr>
        <p:txBody>
          <a:bodyPr>
            <a:normAutofit fontScale="77500" lnSpcReduction="20000"/>
          </a:bodyPr>
          <a:lstStyle/>
          <a:p>
            <a:r>
              <a:rPr lang="en-US" dirty="0"/>
              <a:t>Pados, B.F., Johnson, J., &amp; Nelson, M. (2020). Neonatal Eating Assessment Tool – Mixed Breastfeeding and Bottle-feeding: Reference values and factors associated with problematic feeding symptoms in healthy, full-term infants. </a:t>
            </a:r>
            <a:r>
              <a:rPr lang="en-US" i="1" dirty="0"/>
              <a:t>Journal of the American Association of Nurse Practitioners.</a:t>
            </a:r>
            <a:r>
              <a:rPr lang="en-US" dirty="0"/>
              <a:t> 33(11), 938-946. </a:t>
            </a:r>
            <a:r>
              <a:rPr lang="en-US" dirty="0" err="1"/>
              <a:t>doi</a:t>
            </a:r>
            <a:r>
              <a:rPr lang="en-US" dirty="0"/>
              <a:t>: 10.1097/JXX.0000000000000476</a:t>
            </a:r>
          </a:p>
          <a:p>
            <a:r>
              <a:rPr lang="en-US" dirty="0"/>
              <a:t>Pados, B.F., Park, J., &amp; </a:t>
            </a:r>
            <a:r>
              <a:rPr lang="en-US" dirty="0" err="1"/>
              <a:t>Thoyre</a:t>
            </a:r>
            <a:r>
              <a:rPr lang="en-US" dirty="0"/>
              <a:t>, S. (2020). The Neonatal Eating Assessment Tool – Breastfeeding: Reference values for infants less than 7 months old. </a:t>
            </a:r>
            <a:r>
              <a:rPr lang="en-US" i="1" dirty="0"/>
              <a:t>Journal of Human Lactation</a:t>
            </a:r>
            <a:r>
              <a:rPr lang="en-US" dirty="0"/>
              <a:t>, </a:t>
            </a:r>
            <a:r>
              <a:rPr lang="en-US" i="1" dirty="0"/>
              <a:t>36</a:t>
            </a:r>
            <a:r>
              <a:rPr lang="en-US" dirty="0"/>
              <a:t>(2), 236-244. </a:t>
            </a:r>
            <a:r>
              <a:rPr lang="en-US" dirty="0" err="1"/>
              <a:t>doi</a:t>
            </a:r>
            <a:r>
              <a:rPr lang="en-US" dirty="0"/>
              <a:t>: 10.1177/0890334419869598</a:t>
            </a:r>
          </a:p>
          <a:p>
            <a:r>
              <a:rPr lang="en-US" dirty="0"/>
              <a:t>Pados, B.F., </a:t>
            </a:r>
            <a:r>
              <a:rPr lang="en-US" dirty="0" err="1"/>
              <a:t>Thoyre</a:t>
            </a:r>
            <a:r>
              <a:rPr lang="en-US" dirty="0"/>
              <a:t>, S.M., &amp; </a:t>
            </a:r>
            <a:r>
              <a:rPr lang="en-US" dirty="0" err="1"/>
              <a:t>Galer</a:t>
            </a:r>
            <a:r>
              <a:rPr lang="en-US" dirty="0"/>
              <a:t>, K. (2019). Neonatal Eating Assessment Tool – Mixed Breastfeeding and Bottle-Feeding (</a:t>
            </a:r>
            <a:r>
              <a:rPr lang="en-US" dirty="0" err="1"/>
              <a:t>NeoEAT</a:t>
            </a:r>
            <a:r>
              <a:rPr lang="en-US" dirty="0"/>
              <a:t> – Mixed Feeding): Factor analysis and psychometric properties. </a:t>
            </a:r>
            <a:r>
              <a:rPr lang="en-US" i="1" dirty="0"/>
              <a:t>Maternal Health, Neonatology, and Perinatology, 5</a:t>
            </a:r>
            <a:r>
              <a:rPr lang="en-US" dirty="0"/>
              <a:t>(12), 1-15. </a:t>
            </a:r>
            <a:r>
              <a:rPr lang="en-US" dirty="0" err="1"/>
              <a:t>doi</a:t>
            </a:r>
            <a:r>
              <a:rPr lang="en-US" dirty="0"/>
              <a:t>: 10.1186/s40748-019-0107-7 Open access url: </a:t>
            </a:r>
            <a:r>
              <a:rPr lang="en-US" u="sng" dirty="0">
                <a:hlinkClick r:id="rId2"/>
              </a:rPr>
              <a:t>https://mhnpjournal.biomedcentral.com/articles/10.1186/s40748-019-0107-7</a:t>
            </a:r>
            <a:endParaRPr lang="en-US" dirty="0"/>
          </a:p>
          <a:p>
            <a:pPr lvl="0"/>
            <a:r>
              <a:rPr lang="en-US" dirty="0"/>
              <a:t>Pados, B.F., Park, J., &amp; </a:t>
            </a:r>
            <a:r>
              <a:rPr lang="en-US" dirty="0" err="1"/>
              <a:t>Thoyre</a:t>
            </a:r>
            <a:r>
              <a:rPr lang="en-US" dirty="0"/>
              <a:t>, S. (2019). The Neonatal Eating Assessment Tool – Bottle-feeding: Norm-reference values for infants less than 7 months old.</a:t>
            </a:r>
            <a:r>
              <a:rPr lang="en-US" i="1" dirty="0"/>
              <a:t> Clinical Pediatrics, 58</a:t>
            </a:r>
            <a:r>
              <a:rPr lang="en-US" dirty="0"/>
              <a:t>(8), 857-863. </a:t>
            </a:r>
            <a:r>
              <a:rPr lang="en-US" dirty="0" err="1"/>
              <a:t>doi</a:t>
            </a:r>
            <a:r>
              <a:rPr lang="en-US" dirty="0"/>
              <a:t>: 10.1177/0009922819839234</a:t>
            </a:r>
          </a:p>
          <a:p>
            <a:r>
              <a:rPr lang="en-US" dirty="0"/>
              <a:t>Pados, B., </a:t>
            </a:r>
            <a:r>
              <a:rPr lang="en-US" dirty="0" err="1"/>
              <a:t>Thoyre</a:t>
            </a:r>
            <a:r>
              <a:rPr lang="en-US" dirty="0"/>
              <a:t> S., </a:t>
            </a:r>
            <a:r>
              <a:rPr lang="en-US" dirty="0" err="1"/>
              <a:t>Estrem</a:t>
            </a:r>
            <a:r>
              <a:rPr lang="en-US" dirty="0"/>
              <a:t>, H., Park, J., &amp; </a:t>
            </a:r>
            <a:r>
              <a:rPr lang="en-US" dirty="0" err="1"/>
              <a:t>McComish</a:t>
            </a:r>
            <a:r>
              <a:rPr lang="en-US" dirty="0"/>
              <a:t>, C. (2018a). Factor structure and psychometric properties of the Neonatal Eating Assessment Tool –Breastfeeding.</a:t>
            </a:r>
            <a:r>
              <a:rPr lang="en-US" i="1" dirty="0"/>
              <a:t> Journal of Obstetric, Gynecologic, and Neonatal Nursing, 47</a:t>
            </a:r>
            <a:r>
              <a:rPr lang="en-US" dirty="0"/>
              <a:t>, 396-414. </a:t>
            </a:r>
            <a:r>
              <a:rPr lang="en-US" dirty="0" err="1"/>
              <a:t>doi</a:t>
            </a:r>
            <a:r>
              <a:rPr lang="en-US" dirty="0"/>
              <a:t>: 10.1016/j.jogn.2018.02.014</a:t>
            </a:r>
          </a:p>
          <a:p>
            <a:pPr lvl="0"/>
            <a:r>
              <a:rPr lang="en-US" dirty="0"/>
              <a:t>Pados, B.F., </a:t>
            </a:r>
            <a:r>
              <a:rPr lang="en-US" dirty="0" err="1"/>
              <a:t>Thoyre</a:t>
            </a:r>
            <a:r>
              <a:rPr lang="en-US" dirty="0"/>
              <a:t>, S.M., </a:t>
            </a:r>
            <a:r>
              <a:rPr lang="en-US" dirty="0" err="1"/>
              <a:t>Estrem</a:t>
            </a:r>
            <a:r>
              <a:rPr lang="en-US" dirty="0"/>
              <a:t>, H., Park, J., &amp; </a:t>
            </a:r>
            <a:r>
              <a:rPr lang="en-US" dirty="0" err="1"/>
              <a:t>McComish</a:t>
            </a:r>
            <a:r>
              <a:rPr lang="en-US" dirty="0"/>
              <a:t>, C. (2018b). Factor structure and psychometric properties of the Neonatal Eating Assessment Tool – Bottle feeding (</a:t>
            </a:r>
            <a:r>
              <a:rPr lang="en-US" dirty="0" err="1"/>
              <a:t>NeoEAT</a:t>
            </a:r>
            <a:r>
              <a:rPr lang="en-US" dirty="0"/>
              <a:t> – Bottle feeding). </a:t>
            </a:r>
            <a:r>
              <a:rPr lang="en-US" i="1" dirty="0"/>
              <a:t>Advances in Neonatal Care, 18</a:t>
            </a:r>
            <a:r>
              <a:rPr lang="en-US" dirty="0"/>
              <a:t>(3), 232-242. </a:t>
            </a:r>
            <a:r>
              <a:rPr lang="en-US" dirty="0" err="1"/>
              <a:t>doi</a:t>
            </a:r>
            <a:r>
              <a:rPr lang="en-US" dirty="0"/>
              <a:t>: 10.1097/ANC.0000000000000494</a:t>
            </a:r>
          </a:p>
          <a:p>
            <a:r>
              <a:rPr lang="en-US" dirty="0"/>
              <a:t>Pados, B., </a:t>
            </a:r>
            <a:r>
              <a:rPr lang="en-US" dirty="0" err="1"/>
              <a:t>Estrem</a:t>
            </a:r>
            <a:r>
              <a:rPr lang="en-US" dirty="0"/>
              <a:t>, H., </a:t>
            </a:r>
            <a:r>
              <a:rPr lang="en-US" dirty="0" err="1"/>
              <a:t>Thoyre</a:t>
            </a:r>
            <a:r>
              <a:rPr lang="en-US" dirty="0"/>
              <a:t>, S., Park, J., &amp; </a:t>
            </a:r>
            <a:r>
              <a:rPr lang="en-US" dirty="0" err="1"/>
              <a:t>McComish</a:t>
            </a:r>
            <a:r>
              <a:rPr lang="en-US" dirty="0"/>
              <a:t>, C. (2017). The Neonatal Eating Assessment Tool: Development and content validation. </a:t>
            </a:r>
            <a:r>
              <a:rPr lang="en-US" i="1" dirty="0"/>
              <a:t>Neonatal Network: The Journal of Neonatal Nursing, 36</a:t>
            </a:r>
            <a:r>
              <a:rPr lang="en-US" dirty="0"/>
              <a:t>(6)</a:t>
            </a:r>
            <a:r>
              <a:rPr lang="en-US" i="1" dirty="0"/>
              <a:t>, </a:t>
            </a:r>
            <a:r>
              <a:rPr lang="en-US" dirty="0"/>
              <a:t>359-67. </a:t>
            </a:r>
            <a:r>
              <a:rPr lang="en-US" dirty="0" err="1"/>
              <a:t>doi</a:t>
            </a:r>
            <a:r>
              <a:rPr lang="en-US" dirty="0"/>
              <a:t>: 10.1891/0730-0832.36.6.359</a:t>
            </a:r>
          </a:p>
          <a:p>
            <a:pPr marL="0" lvl="0" indent="0">
              <a:buNone/>
            </a:pPr>
            <a:endParaRPr lang="en-US" dirty="0"/>
          </a:p>
          <a:p>
            <a:endParaRPr lang="en-US" dirty="0"/>
          </a:p>
        </p:txBody>
      </p:sp>
      <p:sp>
        <p:nvSpPr>
          <p:cNvPr id="4" name="Footer Placeholder 3">
            <a:extLst>
              <a:ext uri="{FF2B5EF4-FFF2-40B4-BE49-F238E27FC236}">
                <a16:creationId xmlns:a16="http://schemas.microsoft.com/office/drawing/2014/main" id="{8FE75AC6-1A74-CF35-3286-3A1AD319659F}"/>
              </a:ext>
            </a:extLst>
          </p:cNvPr>
          <p:cNvSpPr>
            <a:spLocks noGrp="1"/>
          </p:cNvSpPr>
          <p:nvPr>
            <p:ph type="ftr" sz="quarter" idx="11"/>
          </p:nvPr>
        </p:nvSpPr>
        <p:spPr/>
        <p:txBody>
          <a:bodyPr/>
          <a:lstStyle/>
          <a:p>
            <a:r>
              <a:rPr lang="en-US"/>
              <a:t>Copyright 2022 Infant Feeding Care ALL RIGHTS RESERVED</a:t>
            </a:r>
            <a:endParaRPr lang="en-US" dirty="0"/>
          </a:p>
        </p:txBody>
      </p:sp>
    </p:spTree>
    <p:extLst>
      <p:ext uri="{BB962C8B-B14F-4D97-AF65-F5344CB8AC3E}">
        <p14:creationId xmlns:p14="http://schemas.microsoft.com/office/powerpoint/2010/main" val="1641511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281CED81-17EF-4DCF-8E4E-182C82AC1154}"/>
              </a:ext>
            </a:extLst>
          </p:cNvPr>
          <p:cNvSpPr>
            <a:spLocks noGrp="1"/>
          </p:cNvSpPr>
          <p:nvPr>
            <p:ph type="title"/>
          </p:nvPr>
        </p:nvSpPr>
        <p:spPr>
          <a:xfrm>
            <a:off x="639097" y="629265"/>
            <a:ext cx="7156869" cy="1622322"/>
          </a:xfrm>
        </p:spPr>
        <p:txBody>
          <a:bodyPr>
            <a:normAutofit/>
          </a:bodyPr>
          <a:lstStyle/>
          <a:p>
            <a:pPr>
              <a:lnSpc>
                <a:spcPct val="90000"/>
              </a:lnSpc>
            </a:pPr>
            <a:r>
              <a:rPr lang="en-US" dirty="0">
                <a:solidFill>
                  <a:srgbClr val="FFFFFF"/>
                </a:solidFill>
              </a:rPr>
              <a:t>Feeding difficulties in infants with medical complexity</a:t>
            </a:r>
          </a:p>
        </p:txBody>
      </p:sp>
      <p:pic>
        <p:nvPicPr>
          <p:cNvPr id="4" name="Picture 3">
            <a:extLst>
              <a:ext uri="{FF2B5EF4-FFF2-40B4-BE49-F238E27FC236}">
                <a16:creationId xmlns:a16="http://schemas.microsoft.com/office/drawing/2014/main" id="{67B053FF-A2E2-4130-8EED-53C6316C2114}"/>
              </a:ext>
            </a:extLst>
          </p:cNvPr>
          <p:cNvPicPr>
            <a:picLocks noChangeAspect="1"/>
          </p:cNvPicPr>
          <p:nvPr/>
        </p:nvPicPr>
        <p:blipFill rotWithShape="1">
          <a:blip r:embed="rId3"/>
          <a:srcRect r="-1" b="1597"/>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5" name="Rectangle 1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C6EFC45-D2C0-4FB6-B8C1-4C8A729850DD}"/>
              </a:ext>
            </a:extLst>
          </p:cNvPr>
          <p:cNvSpPr>
            <a:spLocks noGrp="1"/>
          </p:cNvSpPr>
          <p:nvPr>
            <p:ph idx="1"/>
          </p:nvPr>
        </p:nvSpPr>
        <p:spPr>
          <a:xfrm>
            <a:off x="639097" y="2214033"/>
            <a:ext cx="6316269" cy="3874120"/>
          </a:xfrm>
        </p:spPr>
        <p:txBody>
          <a:bodyPr anchor="ctr">
            <a:normAutofit/>
          </a:bodyPr>
          <a:lstStyle/>
          <a:p>
            <a:r>
              <a:rPr lang="en-US" sz="2000" dirty="0">
                <a:solidFill>
                  <a:srgbClr val="FFFFFF"/>
                </a:solidFill>
              </a:rPr>
              <a:t>Feeding difficulties are extremely common in the NICU</a:t>
            </a:r>
          </a:p>
          <a:p>
            <a:pPr lvl="1"/>
            <a:r>
              <a:rPr lang="en-US" dirty="0">
                <a:solidFill>
                  <a:srgbClr val="FFFFFF"/>
                </a:solidFill>
              </a:rPr>
              <a:t>Prematurity</a:t>
            </a:r>
          </a:p>
          <a:p>
            <a:pPr lvl="1"/>
            <a:r>
              <a:rPr lang="en-US" dirty="0">
                <a:solidFill>
                  <a:srgbClr val="FFFFFF"/>
                </a:solidFill>
              </a:rPr>
              <a:t>Congenital heart disease</a:t>
            </a:r>
          </a:p>
          <a:p>
            <a:pPr lvl="1"/>
            <a:r>
              <a:rPr lang="en-US" dirty="0">
                <a:solidFill>
                  <a:srgbClr val="FFFFFF"/>
                </a:solidFill>
              </a:rPr>
              <a:t>Respiratory diseases</a:t>
            </a:r>
          </a:p>
          <a:p>
            <a:pPr lvl="1"/>
            <a:r>
              <a:rPr lang="en-US" dirty="0">
                <a:solidFill>
                  <a:srgbClr val="FFFFFF"/>
                </a:solidFill>
              </a:rPr>
              <a:t>Genetic disorders</a:t>
            </a:r>
          </a:p>
          <a:p>
            <a:pPr lvl="1"/>
            <a:r>
              <a:rPr lang="en-US" dirty="0">
                <a:solidFill>
                  <a:srgbClr val="FFFFFF"/>
                </a:solidFill>
              </a:rPr>
              <a:t>Congenital or acquired anomalies of the face, mouth, larynx, and GI tract</a:t>
            </a:r>
          </a:p>
          <a:p>
            <a:pPr lvl="1"/>
            <a:r>
              <a:rPr lang="en-US" dirty="0">
                <a:solidFill>
                  <a:srgbClr val="FFFFFF"/>
                </a:solidFill>
              </a:rPr>
              <a:t>Neurologic and neuromuscular disorders</a:t>
            </a:r>
          </a:p>
          <a:p>
            <a:r>
              <a:rPr lang="en-US" sz="2000" dirty="0">
                <a:solidFill>
                  <a:srgbClr val="FFFFFF"/>
                </a:solidFill>
              </a:rPr>
              <a:t>Often the reason for extended hospitalization</a:t>
            </a:r>
          </a:p>
          <a:p>
            <a:pPr lvl="1"/>
            <a:endParaRPr lang="en-US" dirty="0">
              <a:solidFill>
                <a:srgbClr val="FFFFFF"/>
              </a:solidFill>
            </a:endParaRPr>
          </a:p>
        </p:txBody>
      </p:sp>
      <p:sp>
        <p:nvSpPr>
          <p:cNvPr id="5" name="Footer Placeholder 4">
            <a:extLst>
              <a:ext uri="{FF2B5EF4-FFF2-40B4-BE49-F238E27FC236}">
                <a16:creationId xmlns:a16="http://schemas.microsoft.com/office/drawing/2014/main" id="{CA5B14C4-C502-FCDE-5868-AC8AE789F39E}"/>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63973429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342" y="1010428"/>
            <a:ext cx="10461142" cy="706964"/>
          </a:xfrm>
        </p:spPr>
        <p:txBody>
          <a:bodyPr/>
          <a:lstStyle/>
          <a:p>
            <a:r>
              <a:rPr lang="en-US" dirty="0"/>
              <a:t>References – </a:t>
            </a:r>
            <a:r>
              <a:rPr lang="en-US" dirty="0" err="1"/>
              <a:t>PediEAT</a:t>
            </a:r>
            <a:r>
              <a:rPr lang="en-US" dirty="0"/>
              <a:t> Development &amp; Testing</a:t>
            </a:r>
          </a:p>
        </p:txBody>
      </p:sp>
      <p:sp>
        <p:nvSpPr>
          <p:cNvPr id="3" name="Content Placeholder 2"/>
          <p:cNvSpPr>
            <a:spLocks noGrp="1"/>
          </p:cNvSpPr>
          <p:nvPr>
            <p:ph idx="1"/>
          </p:nvPr>
        </p:nvSpPr>
        <p:spPr>
          <a:xfrm>
            <a:off x="933728" y="2338028"/>
            <a:ext cx="10186556" cy="4151261"/>
          </a:xfrm>
        </p:spPr>
        <p:txBody>
          <a:bodyPr>
            <a:normAutofit/>
          </a:bodyPr>
          <a:lstStyle/>
          <a:p>
            <a:r>
              <a:rPr lang="en-US" dirty="0"/>
              <a:t>Pados, B.F., </a:t>
            </a:r>
            <a:r>
              <a:rPr lang="en-US" dirty="0" err="1"/>
              <a:t>Thoyre</a:t>
            </a:r>
            <a:r>
              <a:rPr lang="en-US" dirty="0"/>
              <a:t>, S.M., &amp; Park, J. (2018). Age-based norm-reference values for the Pediatric Eating Assessment Tool. </a:t>
            </a:r>
            <a:r>
              <a:rPr lang="en-US" i="1" dirty="0"/>
              <a:t>Pediatric Research, 84</a:t>
            </a:r>
            <a:r>
              <a:rPr lang="en-US" dirty="0"/>
              <a:t>(2), 233-239. </a:t>
            </a:r>
            <a:r>
              <a:rPr lang="en-US" dirty="0" err="1"/>
              <a:t>doi</a:t>
            </a:r>
            <a:r>
              <a:rPr lang="en-US" dirty="0"/>
              <a:t>: 10.1038/s41390-018-0067-z</a:t>
            </a:r>
          </a:p>
          <a:p>
            <a:r>
              <a:rPr lang="en-US" dirty="0" err="1"/>
              <a:t>Thoyre</a:t>
            </a:r>
            <a:r>
              <a:rPr lang="en-US" dirty="0"/>
              <a:t>, S., Pados, B., Park, J., </a:t>
            </a:r>
            <a:r>
              <a:rPr lang="en-US" dirty="0" err="1"/>
              <a:t>Estrem</a:t>
            </a:r>
            <a:r>
              <a:rPr lang="en-US" dirty="0"/>
              <a:t>, H., </a:t>
            </a:r>
            <a:r>
              <a:rPr lang="en-US" dirty="0" err="1"/>
              <a:t>McComish</a:t>
            </a:r>
            <a:r>
              <a:rPr lang="en-US" dirty="0"/>
              <a:t>, C., Hodges, E. (2018). The Pediatric Eating Assessment Tool: Factor structure and psychometric properties. </a:t>
            </a:r>
            <a:r>
              <a:rPr lang="en-US" i="1" dirty="0"/>
              <a:t>Journal of Pediatric Gastroenterology and Nutrition, 66</a:t>
            </a:r>
            <a:r>
              <a:rPr lang="en-US" dirty="0"/>
              <a:t>(2), 299-305. </a:t>
            </a:r>
            <a:r>
              <a:rPr lang="en-US" dirty="0" err="1"/>
              <a:t>doi</a:t>
            </a:r>
            <a:r>
              <a:rPr lang="en-US" dirty="0"/>
              <a:t>: 10.1097/MPG.0000000000001765 PMID: 28953526</a:t>
            </a:r>
          </a:p>
          <a:p>
            <a:r>
              <a:rPr lang="en-US" dirty="0" err="1"/>
              <a:t>Thoyre</a:t>
            </a:r>
            <a:r>
              <a:rPr lang="en-US" dirty="0"/>
              <a:t>, S., Pados, B., Park, J., </a:t>
            </a:r>
            <a:r>
              <a:rPr lang="en-US" dirty="0" err="1"/>
              <a:t>Estrem</a:t>
            </a:r>
            <a:r>
              <a:rPr lang="en-US" dirty="0"/>
              <a:t>, H., Hodges, E., </a:t>
            </a:r>
            <a:r>
              <a:rPr lang="en-US" dirty="0" err="1"/>
              <a:t>McComish</a:t>
            </a:r>
            <a:r>
              <a:rPr lang="en-US" dirty="0"/>
              <a:t>, C., Van Riper, M., and Murdoch, K. (2014). Development and content validation of the Pediatric Eating Assessment Tool (Pedi-EAT). </a:t>
            </a:r>
            <a:r>
              <a:rPr lang="en-US" i="1" dirty="0"/>
              <a:t>American Journal of Speech-Language Pathology, 23, </a:t>
            </a:r>
            <a:r>
              <a:rPr lang="en-US" dirty="0"/>
              <a:t>1-14.  </a:t>
            </a:r>
            <a:r>
              <a:rPr lang="en-US" dirty="0" err="1"/>
              <a:t>doi</a:t>
            </a:r>
            <a:r>
              <a:rPr lang="en-US" dirty="0"/>
              <a:t>: 10.1044/1058-0360(2013/12-0069). PMID: 24097795</a:t>
            </a:r>
          </a:p>
          <a:p>
            <a:endParaRPr lang="en-US" dirty="0"/>
          </a:p>
          <a:p>
            <a:endParaRPr lang="en-US" dirty="0"/>
          </a:p>
        </p:txBody>
      </p:sp>
      <p:sp>
        <p:nvSpPr>
          <p:cNvPr id="4" name="Footer Placeholder 3">
            <a:extLst>
              <a:ext uri="{FF2B5EF4-FFF2-40B4-BE49-F238E27FC236}">
                <a16:creationId xmlns:a16="http://schemas.microsoft.com/office/drawing/2014/main" id="{BD34652B-156F-3330-5A9F-60451202C986}"/>
              </a:ext>
            </a:extLst>
          </p:cNvPr>
          <p:cNvSpPr>
            <a:spLocks noGrp="1"/>
          </p:cNvSpPr>
          <p:nvPr>
            <p:ph type="ftr" sz="quarter" idx="11"/>
          </p:nvPr>
        </p:nvSpPr>
        <p:spPr/>
        <p:txBody>
          <a:bodyPr/>
          <a:lstStyle/>
          <a:p>
            <a:r>
              <a:rPr lang="en-US"/>
              <a:t>Copyright 2022 Infant Feeding Care ALL RIGHTS RESERVED</a:t>
            </a:r>
            <a:endParaRPr lang="en-US" dirty="0"/>
          </a:p>
        </p:txBody>
      </p:sp>
    </p:spTree>
    <p:extLst>
      <p:ext uri="{BB962C8B-B14F-4D97-AF65-F5344CB8AC3E}">
        <p14:creationId xmlns:p14="http://schemas.microsoft.com/office/powerpoint/2010/main" val="3127282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57" y="1001238"/>
            <a:ext cx="10511687" cy="706964"/>
          </a:xfrm>
        </p:spPr>
        <p:txBody>
          <a:bodyPr/>
          <a:lstStyle/>
          <a:p>
            <a:r>
              <a:rPr lang="en-US" dirty="0"/>
              <a:t>References – </a:t>
            </a:r>
            <a:r>
              <a:rPr lang="en-US" dirty="0" err="1"/>
              <a:t>ChOMPS</a:t>
            </a:r>
            <a:r>
              <a:rPr lang="en-US" dirty="0"/>
              <a:t> Development &amp; Testing</a:t>
            </a:r>
          </a:p>
        </p:txBody>
      </p:sp>
      <p:sp>
        <p:nvSpPr>
          <p:cNvPr id="3" name="Content Placeholder 2"/>
          <p:cNvSpPr>
            <a:spLocks noGrp="1"/>
          </p:cNvSpPr>
          <p:nvPr>
            <p:ph idx="1"/>
          </p:nvPr>
        </p:nvSpPr>
        <p:spPr/>
        <p:txBody>
          <a:bodyPr/>
          <a:lstStyle/>
          <a:p>
            <a:pPr lvl="0"/>
            <a:r>
              <a:rPr lang="en-US" dirty="0"/>
              <a:t>Park, J., Pados, B., </a:t>
            </a:r>
            <a:r>
              <a:rPr lang="en-US" dirty="0" err="1"/>
              <a:t>Thoyre</a:t>
            </a:r>
            <a:r>
              <a:rPr lang="en-US" dirty="0"/>
              <a:t>, S., </a:t>
            </a:r>
            <a:r>
              <a:rPr lang="en-US" dirty="0" err="1"/>
              <a:t>Estrem</a:t>
            </a:r>
            <a:r>
              <a:rPr lang="en-US" dirty="0"/>
              <a:t>, H., &amp; </a:t>
            </a:r>
            <a:r>
              <a:rPr lang="en-US" dirty="0" err="1"/>
              <a:t>McComish</a:t>
            </a:r>
            <a:r>
              <a:rPr lang="en-US" dirty="0"/>
              <a:t>, C. (2019). Factor structure and psychometric properties of the Child Oral and Motor Proficiency Scale (</a:t>
            </a:r>
            <a:r>
              <a:rPr lang="en-US" dirty="0" err="1"/>
              <a:t>ChOMPS</a:t>
            </a:r>
            <a:r>
              <a:rPr lang="en-US" dirty="0"/>
              <a:t>). </a:t>
            </a:r>
            <a:r>
              <a:rPr lang="en-US" i="1" dirty="0"/>
              <a:t>Journal of Early Intervention, 41</a:t>
            </a:r>
            <a:r>
              <a:rPr lang="en-US" dirty="0"/>
              <a:t>(4), 283-299. </a:t>
            </a:r>
            <a:r>
              <a:rPr lang="en-US" dirty="0" err="1"/>
              <a:t>doi</a:t>
            </a:r>
            <a:r>
              <a:rPr lang="en-US" dirty="0"/>
              <a:t>: 10.1177/1053815119841092 </a:t>
            </a:r>
          </a:p>
          <a:p>
            <a:pPr lvl="0"/>
            <a:r>
              <a:rPr lang="en-US" dirty="0"/>
              <a:t>Pados, B.F., </a:t>
            </a:r>
            <a:r>
              <a:rPr lang="en-US" dirty="0" err="1"/>
              <a:t>Thoyre</a:t>
            </a:r>
            <a:r>
              <a:rPr lang="en-US" dirty="0"/>
              <a:t>, S.M., Park, J., </a:t>
            </a:r>
            <a:r>
              <a:rPr lang="en-US" dirty="0" err="1"/>
              <a:t>Estrem</a:t>
            </a:r>
            <a:r>
              <a:rPr lang="en-US" dirty="0"/>
              <a:t>, H.H., &amp; </a:t>
            </a:r>
            <a:r>
              <a:rPr lang="en-US" dirty="0" err="1"/>
              <a:t>McComish</a:t>
            </a:r>
            <a:r>
              <a:rPr lang="en-US" dirty="0"/>
              <a:t>, C. (2019). Development and content validation of the Child Oral and Motor Proficiency Scale (</a:t>
            </a:r>
            <a:r>
              <a:rPr lang="en-US" dirty="0" err="1"/>
              <a:t>ChOMPS</a:t>
            </a:r>
            <a:r>
              <a:rPr lang="en-US" dirty="0"/>
              <a:t>). </a:t>
            </a:r>
            <a:r>
              <a:rPr lang="en-US" i="1" dirty="0"/>
              <a:t>Journal of Early Intervention</a:t>
            </a:r>
            <a:r>
              <a:rPr lang="en-US" dirty="0"/>
              <a:t>, 41(3), 220-232. </a:t>
            </a:r>
            <a:r>
              <a:rPr lang="en-US" dirty="0" err="1"/>
              <a:t>doi</a:t>
            </a:r>
            <a:r>
              <a:rPr lang="en-US" dirty="0"/>
              <a:t>: 10.1177/1053815119841091</a:t>
            </a:r>
          </a:p>
          <a:p>
            <a:r>
              <a:rPr lang="en-US" dirty="0"/>
              <a:t>Pados, B.F., </a:t>
            </a:r>
            <a:r>
              <a:rPr lang="en-US" dirty="0" err="1"/>
              <a:t>Thoyre</a:t>
            </a:r>
            <a:r>
              <a:rPr lang="en-US" dirty="0"/>
              <a:t>, S.M., &amp; Park, J. (2018). Age-based norm-reference values for the Child Oral and Motor Proficiency Scale. </a:t>
            </a:r>
            <a:r>
              <a:rPr lang="en-US" i="1" dirty="0" err="1"/>
              <a:t>Acta</a:t>
            </a:r>
            <a:r>
              <a:rPr lang="en-US" i="1" dirty="0"/>
              <a:t> </a:t>
            </a:r>
            <a:r>
              <a:rPr lang="en-US" i="1" dirty="0" err="1"/>
              <a:t>Paediatrica</a:t>
            </a:r>
            <a:r>
              <a:rPr lang="en-US" i="1" dirty="0"/>
              <a:t>, 107</a:t>
            </a:r>
            <a:r>
              <a:rPr lang="en-US" dirty="0"/>
              <a:t>(8), 1427-1432. </a:t>
            </a:r>
            <a:r>
              <a:rPr lang="en-US" dirty="0" err="1"/>
              <a:t>doi</a:t>
            </a:r>
            <a:r>
              <a:rPr lang="en-US" dirty="0"/>
              <a:t>: 10.1111/apa.14299</a:t>
            </a:r>
          </a:p>
          <a:p>
            <a:pPr lvl="0"/>
            <a:endParaRPr lang="en-US" dirty="0"/>
          </a:p>
        </p:txBody>
      </p:sp>
      <p:sp>
        <p:nvSpPr>
          <p:cNvPr id="4" name="Footer Placeholder 3">
            <a:extLst>
              <a:ext uri="{FF2B5EF4-FFF2-40B4-BE49-F238E27FC236}">
                <a16:creationId xmlns:a16="http://schemas.microsoft.com/office/drawing/2014/main" id="{44F2012C-AE00-6E73-E92E-ED759FF2EFD1}"/>
              </a:ext>
            </a:extLst>
          </p:cNvPr>
          <p:cNvSpPr>
            <a:spLocks noGrp="1"/>
          </p:cNvSpPr>
          <p:nvPr>
            <p:ph type="ftr" sz="quarter" idx="11"/>
          </p:nvPr>
        </p:nvSpPr>
        <p:spPr/>
        <p:txBody>
          <a:bodyPr/>
          <a:lstStyle/>
          <a:p>
            <a:r>
              <a:rPr lang="en-US"/>
              <a:t>Copyright 2022 Infant Feeding Care ALL RIGHTS RESERVED</a:t>
            </a:r>
            <a:endParaRPr lang="en-US" dirty="0"/>
          </a:p>
        </p:txBody>
      </p:sp>
    </p:spTree>
    <p:extLst>
      <p:ext uri="{BB962C8B-B14F-4D97-AF65-F5344CB8AC3E}">
        <p14:creationId xmlns:p14="http://schemas.microsoft.com/office/powerpoint/2010/main" val="937813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Other References</a:t>
            </a:r>
          </a:p>
        </p:txBody>
      </p:sp>
      <p:sp>
        <p:nvSpPr>
          <p:cNvPr id="3" name="Content Placeholder 2"/>
          <p:cNvSpPr>
            <a:spLocks noGrp="1"/>
          </p:cNvSpPr>
          <p:nvPr>
            <p:ph idx="1"/>
          </p:nvPr>
        </p:nvSpPr>
        <p:spPr>
          <a:xfrm>
            <a:off x="980902" y="2340635"/>
            <a:ext cx="10087494" cy="4215440"/>
          </a:xfrm>
        </p:spPr>
        <p:txBody>
          <a:bodyPr>
            <a:normAutofit/>
          </a:bodyPr>
          <a:lstStyle/>
          <a:p>
            <a:r>
              <a:rPr lang="en-US" dirty="0" err="1"/>
              <a:t>Estrem</a:t>
            </a:r>
            <a:r>
              <a:rPr lang="en-US" dirty="0"/>
              <a:t>, H., Pados, B., Park, J., </a:t>
            </a:r>
            <a:r>
              <a:rPr lang="en-US" dirty="0" err="1"/>
              <a:t>Thoyre</a:t>
            </a:r>
            <a:r>
              <a:rPr lang="en-US" dirty="0"/>
              <a:t>, S., </a:t>
            </a:r>
            <a:r>
              <a:rPr lang="en-US" dirty="0" err="1"/>
              <a:t>McComish</a:t>
            </a:r>
            <a:r>
              <a:rPr lang="en-US" dirty="0"/>
              <a:t>, C., &amp; Nguyen, T. (2020). The Impact of Feeding on the Parent and Family Scales (Feeding Impact Scales): Development and psychometric testing. Journal of Nursing Measurement, 29(3). </a:t>
            </a:r>
            <a:r>
              <a:rPr lang="en-US" dirty="0" err="1"/>
              <a:t>doi</a:t>
            </a:r>
            <a:r>
              <a:rPr lang="en-US" dirty="0"/>
              <a:t>: 10.1891/JNM-D-20-00008 </a:t>
            </a:r>
          </a:p>
          <a:p>
            <a:r>
              <a:rPr lang="en-US" dirty="0" err="1"/>
              <a:t>Goday</a:t>
            </a:r>
            <a:r>
              <a:rPr lang="en-US" dirty="0"/>
              <a:t>, P.S., Huh, S.Y., Silverman, A., </a:t>
            </a:r>
            <a:r>
              <a:rPr lang="en-US" dirty="0" err="1"/>
              <a:t>Luken</a:t>
            </a:r>
            <a:r>
              <a:rPr lang="en-US" dirty="0"/>
              <a:t>, C.T., </a:t>
            </a:r>
            <a:r>
              <a:rPr lang="en-US" dirty="0" err="1"/>
              <a:t>Dodrill</a:t>
            </a:r>
            <a:r>
              <a:rPr lang="en-US" dirty="0"/>
              <a:t>, P., Cohen, S.S., Delaney, A.L., </a:t>
            </a:r>
            <a:r>
              <a:rPr lang="en-US" dirty="0" err="1"/>
              <a:t>Feuling</a:t>
            </a:r>
            <a:r>
              <a:rPr lang="en-US" dirty="0"/>
              <a:t>, M.B., Noel, R.J., </a:t>
            </a:r>
            <a:r>
              <a:rPr lang="en-US" dirty="0" err="1"/>
              <a:t>Gisel</a:t>
            </a:r>
            <a:r>
              <a:rPr lang="en-US" dirty="0"/>
              <a:t>, E., </a:t>
            </a:r>
            <a:r>
              <a:rPr lang="en-US" dirty="0" err="1"/>
              <a:t>Kenzer</a:t>
            </a:r>
            <a:r>
              <a:rPr lang="en-US" dirty="0"/>
              <a:t>, A., Kessler, D.B., Kraus de Camargo, O., Browne, J., &amp; Phalen, J.A. (2019). Pediatric Feeding Disorder: Consensus Definition and Conceptual Framework. </a:t>
            </a:r>
            <a:r>
              <a:rPr lang="en-US" i="1" dirty="0"/>
              <a:t>Journal of Pediatric Gastroenterology &amp; Nutrition, 68</a:t>
            </a:r>
            <a:r>
              <a:rPr lang="en-US" dirty="0"/>
              <a:t>(1), 124-129. </a:t>
            </a:r>
            <a:r>
              <a:rPr lang="en-US" dirty="0" err="1"/>
              <a:t>doi</a:t>
            </a:r>
            <a:r>
              <a:rPr lang="en-US" dirty="0"/>
              <a:t>: 10.1097/MPG.0000000000002188. </a:t>
            </a:r>
          </a:p>
          <a:p>
            <a:r>
              <a:rPr lang="en-US" dirty="0"/>
              <a:t>Pados, B.F., </a:t>
            </a:r>
            <a:r>
              <a:rPr lang="en-US" dirty="0" err="1"/>
              <a:t>Repsha</a:t>
            </a:r>
            <a:r>
              <a:rPr lang="en-US" dirty="0"/>
              <a:t>, C., &amp; Hill, R.R. (2021). The Gastrointestinal and Gastroesophageal Reflux (GIGER) Scale for Infants and Toddlers. Global Pediatric Health, 8, 1-8. </a:t>
            </a:r>
            <a:r>
              <a:rPr lang="en-US" dirty="0" err="1"/>
              <a:t>doi</a:t>
            </a:r>
            <a:r>
              <a:rPr lang="en-US" dirty="0"/>
              <a:t>: 10.1177/2333794X211033130</a:t>
            </a:r>
          </a:p>
        </p:txBody>
      </p:sp>
      <p:sp>
        <p:nvSpPr>
          <p:cNvPr id="4" name="Footer Placeholder 3">
            <a:extLst>
              <a:ext uri="{FF2B5EF4-FFF2-40B4-BE49-F238E27FC236}">
                <a16:creationId xmlns:a16="http://schemas.microsoft.com/office/drawing/2014/main" id="{D1E310F2-0065-D66A-0506-50D0A50CA102}"/>
              </a:ext>
            </a:extLst>
          </p:cNvPr>
          <p:cNvSpPr>
            <a:spLocks noGrp="1"/>
          </p:cNvSpPr>
          <p:nvPr>
            <p:ph type="ftr" sz="quarter" idx="11"/>
          </p:nvPr>
        </p:nvSpPr>
        <p:spPr/>
        <p:txBody>
          <a:bodyPr/>
          <a:lstStyle/>
          <a:p>
            <a:r>
              <a:rPr lang="en-US"/>
              <a:t>Copyright 2022 Infant Feeding Care ALL RIGHTS RESERVED</a:t>
            </a:r>
            <a:endParaRPr lang="en-US" dirty="0"/>
          </a:p>
        </p:txBody>
      </p:sp>
    </p:spTree>
    <p:extLst>
      <p:ext uri="{BB962C8B-B14F-4D97-AF65-F5344CB8AC3E}">
        <p14:creationId xmlns:p14="http://schemas.microsoft.com/office/powerpoint/2010/main" val="2666255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5CF4-1238-4B01-B00A-83681D049FFA}"/>
              </a:ext>
            </a:extLst>
          </p:cNvPr>
          <p:cNvSpPr>
            <a:spLocks noGrp="1"/>
          </p:cNvSpPr>
          <p:nvPr>
            <p:ph type="title"/>
          </p:nvPr>
        </p:nvSpPr>
        <p:spPr/>
        <p:txBody>
          <a:bodyPr/>
          <a:lstStyle/>
          <a:p>
            <a:r>
              <a:rPr lang="en-US" dirty="0"/>
              <a:t>Feeding is one of the most complex activities of infancy</a:t>
            </a:r>
          </a:p>
        </p:txBody>
      </p:sp>
      <p:sp>
        <p:nvSpPr>
          <p:cNvPr id="3" name="Content Placeholder 2">
            <a:extLst>
              <a:ext uri="{FF2B5EF4-FFF2-40B4-BE49-F238E27FC236}">
                <a16:creationId xmlns:a16="http://schemas.microsoft.com/office/drawing/2014/main" id="{755033CB-83E7-4D5D-B510-EAB67D0A04F0}"/>
              </a:ext>
            </a:extLst>
          </p:cNvPr>
          <p:cNvSpPr>
            <a:spLocks noGrp="1"/>
          </p:cNvSpPr>
          <p:nvPr>
            <p:ph idx="1"/>
          </p:nvPr>
        </p:nvSpPr>
        <p:spPr>
          <a:xfrm>
            <a:off x="1118484" y="2371531"/>
            <a:ext cx="8825659" cy="3416300"/>
          </a:xfrm>
        </p:spPr>
        <p:txBody>
          <a:bodyPr/>
          <a:lstStyle/>
          <a:p>
            <a:r>
              <a:rPr lang="en-US" dirty="0"/>
              <a:t>Multiple systems involved and contributing to success or difficulty</a:t>
            </a:r>
          </a:p>
        </p:txBody>
      </p:sp>
      <p:pic>
        <p:nvPicPr>
          <p:cNvPr id="5" name="Picture 4" descr="A baby wearing glasses&#10;&#10;Description automatically generated with low confidence">
            <a:extLst>
              <a:ext uri="{FF2B5EF4-FFF2-40B4-BE49-F238E27FC236}">
                <a16:creationId xmlns:a16="http://schemas.microsoft.com/office/drawing/2014/main" id="{79E3A7AA-7FF2-4278-9323-A426F51DE5C0}"/>
              </a:ext>
            </a:extLst>
          </p:cNvPr>
          <p:cNvPicPr>
            <a:picLocks noChangeAspect="1"/>
          </p:cNvPicPr>
          <p:nvPr/>
        </p:nvPicPr>
        <p:blipFill rotWithShape="1">
          <a:blip r:embed="rId3"/>
          <a:srcRect l="27930" r="8310"/>
          <a:stretch/>
        </p:blipFill>
        <p:spPr>
          <a:xfrm>
            <a:off x="4124130" y="2976465"/>
            <a:ext cx="3489433" cy="3648269"/>
          </a:xfrm>
          <a:prstGeom prst="rect">
            <a:avLst/>
          </a:prstGeom>
        </p:spPr>
      </p:pic>
      <p:sp>
        <p:nvSpPr>
          <p:cNvPr id="6" name="TextBox 5">
            <a:extLst>
              <a:ext uri="{FF2B5EF4-FFF2-40B4-BE49-F238E27FC236}">
                <a16:creationId xmlns:a16="http://schemas.microsoft.com/office/drawing/2014/main" id="{C9395E67-8A3F-43B9-B1EA-D269DE9DB786}"/>
              </a:ext>
            </a:extLst>
          </p:cNvPr>
          <p:cNvSpPr txBox="1"/>
          <p:nvPr/>
        </p:nvSpPr>
        <p:spPr>
          <a:xfrm>
            <a:off x="2708358" y="3360840"/>
            <a:ext cx="1415772" cy="369332"/>
          </a:xfrm>
          <a:prstGeom prst="rect">
            <a:avLst/>
          </a:prstGeom>
          <a:noFill/>
        </p:spPr>
        <p:txBody>
          <a:bodyPr wrap="none" rtlCol="0">
            <a:spAutoFit/>
          </a:bodyPr>
          <a:lstStyle/>
          <a:p>
            <a:r>
              <a:rPr lang="en-US" dirty="0">
                <a:solidFill>
                  <a:schemeClr val="tx1">
                    <a:lumMod val="75000"/>
                    <a:lumOff val="25000"/>
                  </a:schemeClr>
                </a:solidFill>
              </a:rPr>
              <a:t>Neurologic</a:t>
            </a:r>
          </a:p>
        </p:txBody>
      </p:sp>
      <p:sp>
        <p:nvSpPr>
          <p:cNvPr id="7" name="TextBox 6">
            <a:extLst>
              <a:ext uri="{FF2B5EF4-FFF2-40B4-BE49-F238E27FC236}">
                <a16:creationId xmlns:a16="http://schemas.microsoft.com/office/drawing/2014/main" id="{D6FE272B-D911-4C86-9692-E7259B612FF5}"/>
              </a:ext>
            </a:extLst>
          </p:cNvPr>
          <p:cNvSpPr txBox="1"/>
          <p:nvPr/>
        </p:nvSpPr>
        <p:spPr>
          <a:xfrm>
            <a:off x="1640758" y="4079681"/>
            <a:ext cx="2483372" cy="369332"/>
          </a:xfrm>
          <a:prstGeom prst="rect">
            <a:avLst/>
          </a:prstGeom>
          <a:noFill/>
        </p:spPr>
        <p:txBody>
          <a:bodyPr wrap="none" rtlCol="0">
            <a:spAutoFit/>
          </a:bodyPr>
          <a:lstStyle/>
          <a:p>
            <a:r>
              <a:rPr lang="en-US" dirty="0">
                <a:solidFill>
                  <a:schemeClr val="tx1">
                    <a:lumMod val="75000"/>
                    <a:lumOff val="25000"/>
                  </a:schemeClr>
                </a:solidFill>
              </a:rPr>
              <a:t>Larynx &amp; Vocal Folds</a:t>
            </a:r>
          </a:p>
        </p:txBody>
      </p:sp>
      <p:sp>
        <p:nvSpPr>
          <p:cNvPr id="8" name="TextBox 7">
            <a:extLst>
              <a:ext uri="{FF2B5EF4-FFF2-40B4-BE49-F238E27FC236}">
                <a16:creationId xmlns:a16="http://schemas.microsoft.com/office/drawing/2014/main" id="{671BBD3C-309D-4F7F-A9C7-97D0CE7F2195}"/>
              </a:ext>
            </a:extLst>
          </p:cNvPr>
          <p:cNvSpPr txBox="1"/>
          <p:nvPr/>
        </p:nvSpPr>
        <p:spPr>
          <a:xfrm>
            <a:off x="7613563" y="3909532"/>
            <a:ext cx="1779654" cy="369332"/>
          </a:xfrm>
          <a:prstGeom prst="rect">
            <a:avLst/>
          </a:prstGeom>
          <a:noFill/>
        </p:spPr>
        <p:txBody>
          <a:bodyPr wrap="none" rtlCol="0">
            <a:spAutoFit/>
          </a:bodyPr>
          <a:lstStyle/>
          <a:p>
            <a:r>
              <a:rPr lang="en-US" dirty="0">
                <a:solidFill>
                  <a:schemeClr val="tx1">
                    <a:lumMod val="75000"/>
                    <a:lumOff val="25000"/>
                  </a:schemeClr>
                </a:solidFill>
              </a:rPr>
              <a:t>Face &amp; Mouth</a:t>
            </a:r>
          </a:p>
        </p:txBody>
      </p:sp>
      <p:sp>
        <p:nvSpPr>
          <p:cNvPr id="9" name="TextBox 8">
            <a:extLst>
              <a:ext uri="{FF2B5EF4-FFF2-40B4-BE49-F238E27FC236}">
                <a16:creationId xmlns:a16="http://schemas.microsoft.com/office/drawing/2014/main" id="{2F3C944F-516A-4726-808D-EB0F5952483C}"/>
              </a:ext>
            </a:extLst>
          </p:cNvPr>
          <p:cNvSpPr txBox="1"/>
          <p:nvPr/>
        </p:nvSpPr>
        <p:spPr>
          <a:xfrm>
            <a:off x="7629880" y="4785097"/>
            <a:ext cx="1109599" cy="369332"/>
          </a:xfrm>
          <a:prstGeom prst="rect">
            <a:avLst/>
          </a:prstGeom>
          <a:noFill/>
        </p:spPr>
        <p:txBody>
          <a:bodyPr wrap="none" rtlCol="0">
            <a:spAutoFit/>
          </a:bodyPr>
          <a:lstStyle/>
          <a:p>
            <a:r>
              <a:rPr lang="en-US" dirty="0">
                <a:solidFill>
                  <a:schemeClr val="tx1">
                    <a:lumMod val="75000"/>
                    <a:lumOff val="25000"/>
                  </a:schemeClr>
                </a:solidFill>
              </a:rPr>
              <a:t>Cardiac</a:t>
            </a:r>
          </a:p>
        </p:txBody>
      </p:sp>
      <p:sp>
        <p:nvSpPr>
          <p:cNvPr id="10" name="TextBox 9">
            <a:extLst>
              <a:ext uri="{FF2B5EF4-FFF2-40B4-BE49-F238E27FC236}">
                <a16:creationId xmlns:a16="http://schemas.microsoft.com/office/drawing/2014/main" id="{E20FE137-B1A2-43B2-8200-F3B8B2763490}"/>
              </a:ext>
            </a:extLst>
          </p:cNvPr>
          <p:cNvSpPr txBox="1"/>
          <p:nvPr/>
        </p:nvSpPr>
        <p:spPr>
          <a:xfrm>
            <a:off x="2742703" y="4853210"/>
            <a:ext cx="1415772" cy="369332"/>
          </a:xfrm>
          <a:prstGeom prst="rect">
            <a:avLst/>
          </a:prstGeom>
          <a:noFill/>
        </p:spPr>
        <p:txBody>
          <a:bodyPr wrap="none" rtlCol="0">
            <a:spAutoFit/>
          </a:bodyPr>
          <a:lstStyle/>
          <a:p>
            <a:r>
              <a:rPr lang="en-US" dirty="0">
                <a:solidFill>
                  <a:schemeClr val="tx1">
                    <a:lumMod val="75000"/>
                    <a:lumOff val="25000"/>
                  </a:schemeClr>
                </a:solidFill>
              </a:rPr>
              <a:t>Respiratory</a:t>
            </a:r>
          </a:p>
        </p:txBody>
      </p:sp>
      <p:sp>
        <p:nvSpPr>
          <p:cNvPr id="11" name="TextBox 10">
            <a:extLst>
              <a:ext uri="{FF2B5EF4-FFF2-40B4-BE49-F238E27FC236}">
                <a16:creationId xmlns:a16="http://schemas.microsoft.com/office/drawing/2014/main" id="{3702B8D7-EE2F-4DBD-B62C-F0C18CEC10D6}"/>
              </a:ext>
            </a:extLst>
          </p:cNvPr>
          <p:cNvSpPr txBox="1"/>
          <p:nvPr/>
        </p:nvSpPr>
        <p:spPr>
          <a:xfrm>
            <a:off x="7629880" y="5418499"/>
            <a:ext cx="1907895" cy="369332"/>
          </a:xfrm>
          <a:prstGeom prst="rect">
            <a:avLst/>
          </a:prstGeom>
          <a:noFill/>
        </p:spPr>
        <p:txBody>
          <a:bodyPr wrap="none" rtlCol="0">
            <a:spAutoFit/>
          </a:bodyPr>
          <a:lstStyle/>
          <a:p>
            <a:r>
              <a:rPr lang="en-US" dirty="0">
                <a:solidFill>
                  <a:schemeClr val="tx1">
                    <a:lumMod val="75000"/>
                    <a:lumOff val="25000"/>
                  </a:schemeClr>
                </a:solidFill>
              </a:rPr>
              <a:t>Gastrointestinal</a:t>
            </a:r>
          </a:p>
        </p:txBody>
      </p:sp>
      <p:cxnSp>
        <p:nvCxnSpPr>
          <p:cNvPr id="13" name="Straight Connector 12">
            <a:extLst>
              <a:ext uri="{FF2B5EF4-FFF2-40B4-BE49-F238E27FC236}">
                <a16:creationId xmlns:a16="http://schemas.microsoft.com/office/drawing/2014/main" id="{D4B3E5DA-650D-4F55-9979-F187D4D246EC}"/>
              </a:ext>
            </a:extLst>
          </p:cNvPr>
          <p:cNvCxnSpPr>
            <a:cxnSpLocks/>
            <a:stCxn id="6" idx="3"/>
          </p:cNvCxnSpPr>
          <p:nvPr/>
        </p:nvCxnSpPr>
        <p:spPr>
          <a:xfrm>
            <a:off x="4124130" y="3545506"/>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D09901-E619-41BC-B952-FA98F8AEEECC}"/>
              </a:ext>
            </a:extLst>
          </p:cNvPr>
          <p:cNvCxnSpPr>
            <a:cxnSpLocks/>
          </p:cNvCxnSpPr>
          <p:nvPr/>
        </p:nvCxnSpPr>
        <p:spPr>
          <a:xfrm>
            <a:off x="4070883" y="4278864"/>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DB15B9-F20F-4F6D-AE8F-ECCDEAB72F25}"/>
              </a:ext>
            </a:extLst>
          </p:cNvPr>
          <p:cNvCxnSpPr>
            <a:cxnSpLocks/>
          </p:cNvCxnSpPr>
          <p:nvPr/>
        </p:nvCxnSpPr>
        <p:spPr>
          <a:xfrm>
            <a:off x="4158475" y="5037876"/>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ABF16B-8462-4820-8BE0-CD1FA6B2BD3B}"/>
              </a:ext>
            </a:extLst>
          </p:cNvPr>
          <p:cNvCxnSpPr>
            <a:cxnSpLocks/>
          </p:cNvCxnSpPr>
          <p:nvPr/>
        </p:nvCxnSpPr>
        <p:spPr>
          <a:xfrm>
            <a:off x="6525613" y="4094198"/>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026210-BA07-49EA-9BE2-5F9816573D97}"/>
              </a:ext>
            </a:extLst>
          </p:cNvPr>
          <p:cNvCxnSpPr>
            <a:cxnSpLocks/>
          </p:cNvCxnSpPr>
          <p:nvPr/>
        </p:nvCxnSpPr>
        <p:spPr>
          <a:xfrm flipV="1">
            <a:off x="6007608" y="4964349"/>
            <a:ext cx="1605955" cy="5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4C30A6-C2CB-4FFA-91EC-C8CB17725DCB}"/>
              </a:ext>
            </a:extLst>
          </p:cNvPr>
          <p:cNvCxnSpPr>
            <a:cxnSpLocks/>
          </p:cNvCxnSpPr>
          <p:nvPr/>
        </p:nvCxnSpPr>
        <p:spPr>
          <a:xfrm>
            <a:off x="5660136" y="5603165"/>
            <a:ext cx="196974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FCBBB2B-2A6D-204E-849F-6D07D3B54597}"/>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168475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aby lying on a bed&#10;&#10;Description automatically generated with low confidence">
            <a:extLst>
              <a:ext uri="{FF2B5EF4-FFF2-40B4-BE49-F238E27FC236}">
                <a16:creationId xmlns:a16="http://schemas.microsoft.com/office/drawing/2014/main" id="{FBA90EF8-4263-4477-861A-90E9D01E1863}"/>
              </a:ext>
            </a:extLst>
          </p:cNvPr>
          <p:cNvPicPr>
            <a:picLocks noChangeAspect="1"/>
          </p:cNvPicPr>
          <p:nvPr/>
        </p:nvPicPr>
        <p:blipFill>
          <a:blip r:embed="rId3"/>
          <a:stretch>
            <a:fillRect/>
          </a:stretch>
        </p:blipFill>
        <p:spPr>
          <a:xfrm rot="5400000">
            <a:off x="3535275" y="2789209"/>
            <a:ext cx="4426147" cy="3319610"/>
          </a:xfrm>
          <a:prstGeom prst="rect">
            <a:avLst/>
          </a:prstGeom>
        </p:spPr>
      </p:pic>
      <p:sp>
        <p:nvSpPr>
          <p:cNvPr id="2" name="Title 1">
            <a:extLst>
              <a:ext uri="{FF2B5EF4-FFF2-40B4-BE49-F238E27FC236}">
                <a16:creationId xmlns:a16="http://schemas.microsoft.com/office/drawing/2014/main" id="{38025CF4-1238-4B01-B00A-83681D049FFA}"/>
              </a:ext>
            </a:extLst>
          </p:cNvPr>
          <p:cNvSpPr>
            <a:spLocks noGrp="1"/>
          </p:cNvSpPr>
          <p:nvPr>
            <p:ph type="title"/>
          </p:nvPr>
        </p:nvSpPr>
        <p:spPr/>
        <p:txBody>
          <a:bodyPr/>
          <a:lstStyle/>
          <a:p>
            <a:r>
              <a:rPr lang="en-US" dirty="0"/>
              <a:t>The Infant born Prematurely</a:t>
            </a:r>
          </a:p>
        </p:txBody>
      </p:sp>
      <p:sp>
        <p:nvSpPr>
          <p:cNvPr id="6" name="TextBox 5">
            <a:extLst>
              <a:ext uri="{FF2B5EF4-FFF2-40B4-BE49-F238E27FC236}">
                <a16:creationId xmlns:a16="http://schemas.microsoft.com/office/drawing/2014/main" id="{C9395E67-8A3F-43B9-B1EA-D269DE9DB786}"/>
              </a:ext>
            </a:extLst>
          </p:cNvPr>
          <p:cNvSpPr txBox="1"/>
          <p:nvPr/>
        </p:nvSpPr>
        <p:spPr>
          <a:xfrm>
            <a:off x="2451045" y="2963687"/>
            <a:ext cx="1415772" cy="369332"/>
          </a:xfrm>
          <a:prstGeom prst="rect">
            <a:avLst/>
          </a:prstGeom>
          <a:noFill/>
        </p:spPr>
        <p:txBody>
          <a:bodyPr wrap="none" rtlCol="0">
            <a:spAutoFit/>
          </a:bodyPr>
          <a:lstStyle/>
          <a:p>
            <a:r>
              <a:rPr lang="en-US" dirty="0">
                <a:solidFill>
                  <a:schemeClr val="tx1">
                    <a:lumMod val="75000"/>
                    <a:lumOff val="25000"/>
                  </a:schemeClr>
                </a:solidFill>
              </a:rPr>
              <a:t>Neurologic</a:t>
            </a:r>
          </a:p>
        </p:txBody>
      </p:sp>
      <p:sp>
        <p:nvSpPr>
          <p:cNvPr id="7" name="TextBox 6">
            <a:extLst>
              <a:ext uri="{FF2B5EF4-FFF2-40B4-BE49-F238E27FC236}">
                <a16:creationId xmlns:a16="http://schemas.microsoft.com/office/drawing/2014/main" id="{D6FE272B-D911-4C86-9692-E7259B612FF5}"/>
              </a:ext>
            </a:extLst>
          </p:cNvPr>
          <p:cNvSpPr txBox="1"/>
          <p:nvPr/>
        </p:nvSpPr>
        <p:spPr>
          <a:xfrm>
            <a:off x="1529755" y="3642302"/>
            <a:ext cx="2483372" cy="369332"/>
          </a:xfrm>
          <a:prstGeom prst="rect">
            <a:avLst/>
          </a:prstGeom>
          <a:noFill/>
        </p:spPr>
        <p:txBody>
          <a:bodyPr wrap="none" rtlCol="0">
            <a:spAutoFit/>
          </a:bodyPr>
          <a:lstStyle/>
          <a:p>
            <a:r>
              <a:rPr lang="en-US" dirty="0">
                <a:solidFill>
                  <a:schemeClr val="tx1">
                    <a:lumMod val="75000"/>
                    <a:lumOff val="25000"/>
                  </a:schemeClr>
                </a:solidFill>
              </a:rPr>
              <a:t>Larynx &amp; Vocal Folds</a:t>
            </a:r>
          </a:p>
        </p:txBody>
      </p:sp>
      <p:sp>
        <p:nvSpPr>
          <p:cNvPr id="8" name="TextBox 7">
            <a:extLst>
              <a:ext uri="{FF2B5EF4-FFF2-40B4-BE49-F238E27FC236}">
                <a16:creationId xmlns:a16="http://schemas.microsoft.com/office/drawing/2014/main" id="{671BBD3C-309D-4F7F-A9C7-97D0CE7F2195}"/>
              </a:ext>
            </a:extLst>
          </p:cNvPr>
          <p:cNvSpPr txBox="1"/>
          <p:nvPr/>
        </p:nvSpPr>
        <p:spPr>
          <a:xfrm>
            <a:off x="7758121" y="3429000"/>
            <a:ext cx="1779654" cy="369332"/>
          </a:xfrm>
          <a:prstGeom prst="rect">
            <a:avLst/>
          </a:prstGeom>
          <a:noFill/>
        </p:spPr>
        <p:txBody>
          <a:bodyPr wrap="none" rtlCol="0">
            <a:spAutoFit/>
          </a:bodyPr>
          <a:lstStyle/>
          <a:p>
            <a:r>
              <a:rPr lang="en-US" dirty="0">
                <a:solidFill>
                  <a:schemeClr val="tx1">
                    <a:lumMod val="75000"/>
                    <a:lumOff val="25000"/>
                  </a:schemeClr>
                </a:solidFill>
              </a:rPr>
              <a:t>Face &amp; Mouth</a:t>
            </a:r>
          </a:p>
        </p:txBody>
      </p:sp>
      <p:sp>
        <p:nvSpPr>
          <p:cNvPr id="9" name="TextBox 8">
            <a:extLst>
              <a:ext uri="{FF2B5EF4-FFF2-40B4-BE49-F238E27FC236}">
                <a16:creationId xmlns:a16="http://schemas.microsoft.com/office/drawing/2014/main" id="{2F3C944F-516A-4726-808D-EB0F5952483C}"/>
              </a:ext>
            </a:extLst>
          </p:cNvPr>
          <p:cNvSpPr txBox="1"/>
          <p:nvPr/>
        </p:nvSpPr>
        <p:spPr>
          <a:xfrm>
            <a:off x="7758121" y="3953319"/>
            <a:ext cx="1109599" cy="369332"/>
          </a:xfrm>
          <a:prstGeom prst="rect">
            <a:avLst/>
          </a:prstGeom>
          <a:noFill/>
        </p:spPr>
        <p:txBody>
          <a:bodyPr wrap="none" rtlCol="0">
            <a:spAutoFit/>
          </a:bodyPr>
          <a:lstStyle/>
          <a:p>
            <a:r>
              <a:rPr lang="en-US" dirty="0">
                <a:solidFill>
                  <a:schemeClr val="tx1">
                    <a:lumMod val="75000"/>
                    <a:lumOff val="25000"/>
                  </a:schemeClr>
                </a:solidFill>
              </a:rPr>
              <a:t>Cardiac</a:t>
            </a:r>
          </a:p>
        </p:txBody>
      </p:sp>
      <p:sp>
        <p:nvSpPr>
          <p:cNvPr id="10" name="TextBox 9">
            <a:extLst>
              <a:ext uri="{FF2B5EF4-FFF2-40B4-BE49-F238E27FC236}">
                <a16:creationId xmlns:a16="http://schemas.microsoft.com/office/drawing/2014/main" id="{E20FE137-B1A2-43B2-8200-F3B8B2763490}"/>
              </a:ext>
            </a:extLst>
          </p:cNvPr>
          <p:cNvSpPr txBox="1"/>
          <p:nvPr/>
        </p:nvSpPr>
        <p:spPr>
          <a:xfrm>
            <a:off x="2551147" y="4185478"/>
            <a:ext cx="1415772" cy="369332"/>
          </a:xfrm>
          <a:prstGeom prst="rect">
            <a:avLst/>
          </a:prstGeom>
          <a:noFill/>
        </p:spPr>
        <p:txBody>
          <a:bodyPr wrap="none" rtlCol="0">
            <a:spAutoFit/>
          </a:bodyPr>
          <a:lstStyle/>
          <a:p>
            <a:r>
              <a:rPr lang="en-US" dirty="0">
                <a:solidFill>
                  <a:schemeClr val="tx1">
                    <a:lumMod val="75000"/>
                    <a:lumOff val="25000"/>
                  </a:schemeClr>
                </a:solidFill>
              </a:rPr>
              <a:t>Respiratory</a:t>
            </a:r>
          </a:p>
        </p:txBody>
      </p:sp>
      <p:sp>
        <p:nvSpPr>
          <p:cNvPr id="11" name="TextBox 10">
            <a:extLst>
              <a:ext uri="{FF2B5EF4-FFF2-40B4-BE49-F238E27FC236}">
                <a16:creationId xmlns:a16="http://schemas.microsoft.com/office/drawing/2014/main" id="{3702B8D7-EE2F-4DBD-B62C-F0C18CEC10D6}"/>
              </a:ext>
            </a:extLst>
          </p:cNvPr>
          <p:cNvSpPr txBox="1"/>
          <p:nvPr/>
        </p:nvSpPr>
        <p:spPr>
          <a:xfrm>
            <a:off x="7732958" y="4508626"/>
            <a:ext cx="1907895" cy="369332"/>
          </a:xfrm>
          <a:prstGeom prst="rect">
            <a:avLst/>
          </a:prstGeom>
          <a:noFill/>
        </p:spPr>
        <p:txBody>
          <a:bodyPr wrap="none" rtlCol="0">
            <a:spAutoFit/>
          </a:bodyPr>
          <a:lstStyle/>
          <a:p>
            <a:r>
              <a:rPr lang="en-US" dirty="0">
                <a:solidFill>
                  <a:schemeClr val="tx1">
                    <a:lumMod val="75000"/>
                    <a:lumOff val="25000"/>
                  </a:schemeClr>
                </a:solidFill>
              </a:rPr>
              <a:t>Gastrointestinal</a:t>
            </a:r>
          </a:p>
        </p:txBody>
      </p:sp>
      <p:cxnSp>
        <p:nvCxnSpPr>
          <p:cNvPr id="13" name="Straight Connector 12">
            <a:extLst>
              <a:ext uri="{FF2B5EF4-FFF2-40B4-BE49-F238E27FC236}">
                <a16:creationId xmlns:a16="http://schemas.microsoft.com/office/drawing/2014/main" id="{D4B3E5DA-650D-4F55-9979-F187D4D246EC}"/>
              </a:ext>
            </a:extLst>
          </p:cNvPr>
          <p:cNvCxnSpPr>
            <a:cxnSpLocks/>
            <a:stCxn id="6" idx="3"/>
          </p:cNvCxnSpPr>
          <p:nvPr/>
        </p:nvCxnSpPr>
        <p:spPr>
          <a:xfrm>
            <a:off x="3866817" y="3148353"/>
            <a:ext cx="16290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D09901-E619-41BC-B952-FA98F8AEEECC}"/>
              </a:ext>
            </a:extLst>
          </p:cNvPr>
          <p:cNvCxnSpPr>
            <a:cxnSpLocks/>
            <a:stCxn id="7" idx="3"/>
          </p:cNvCxnSpPr>
          <p:nvPr/>
        </p:nvCxnSpPr>
        <p:spPr>
          <a:xfrm flipV="1">
            <a:off x="4013127" y="3826064"/>
            <a:ext cx="1163366" cy="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DB15B9-F20F-4F6D-AE8F-ECCDEAB72F25}"/>
              </a:ext>
            </a:extLst>
          </p:cNvPr>
          <p:cNvCxnSpPr>
            <a:cxnSpLocks/>
          </p:cNvCxnSpPr>
          <p:nvPr/>
        </p:nvCxnSpPr>
        <p:spPr>
          <a:xfrm>
            <a:off x="3966919" y="4411814"/>
            <a:ext cx="2129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ABF16B-8462-4820-8BE0-CD1FA6B2BD3B}"/>
              </a:ext>
            </a:extLst>
          </p:cNvPr>
          <p:cNvCxnSpPr>
            <a:cxnSpLocks/>
          </p:cNvCxnSpPr>
          <p:nvPr/>
        </p:nvCxnSpPr>
        <p:spPr>
          <a:xfrm>
            <a:off x="6645008" y="3607204"/>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026210-BA07-49EA-9BE2-5F9816573D97}"/>
              </a:ext>
            </a:extLst>
          </p:cNvPr>
          <p:cNvCxnSpPr>
            <a:cxnSpLocks/>
          </p:cNvCxnSpPr>
          <p:nvPr/>
        </p:nvCxnSpPr>
        <p:spPr>
          <a:xfrm>
            <a:off x="6419654" y="4162512"/>
            <a:ext cx="1313304" cy="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4C30A6-C2CB-4FFA-91EC-C8CB17725DCB}"/>
              </a:ext>
            </a:extLst>
          </p:cNvPr>
          <p:cNvCxnSpPr>
            <a:cxnSpLocks/>
          </p:cNvCxnSpPr>
          <p:nvPr/>
        </p:nvCxnSpPr>
        <p:spPr>
          <a:xfrm>
            <a:off x="6221691" y="4693292"/>
            <a:ext cx="1496401"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FEFAB37-1E86-346B-58D9-A174C3E997C8}"/>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22962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278;p4">
            <a:extLst>
              <a:ext uri="{FF2B5EF4-FFF2-40B4-BE49-F238E27FC236}">
                <a16:creationId xmlns:a16="http://schemas.microsoft.com/office/drawing/2014/main" id="{DD0F297B-46AA-4280-96A5-338C6A9FAF9C}"/>
              </a:ext>
            </a:extLst>
          </p:cNvPr>
          <p:cNvPicPr preferRelativeResize="0"/>
          <p:nvPr/>
        </p:nvPicPr>
        <p:blipFill rotWithShape="1">
          <a:blip r:embed="rId3">
            <a:alphaModFix/>
          </a:blip>
          <a:srcRect l="23393"/>
          <a:stretch/>
        </p:blipFill>
        <p:spPr>
          <a:xfrm>
            <a:off x="3855562" y="2836400"/>
            <a:ext cx="3519815" cy="3063066"/>
          </a:xfrm>
          <a:prstGeom prst="rect">
            <a:avLst/>
          </a:prstGeom>
          <a:noFill/>
          <a:ln>
            <a:noFill/>
          </a:ln>
        </p:spPr>
      </p:pic>
      <p:sp>
        <p:nvSpPr>
          <p:cNvPr id="2" name="Title 1">
            <a:extLst>
              <a:ext uri="{FF2B5EF4-FFF2-40B4-BE49-F238E27FC236}">
                <a16:creationId xmlns:a16="http://schemas.microsoft.com/office/drawing/2014/main" id="{38025CF4-1238-4B01-B00A-83681D049FFA}"/>
              </a:ext>
            </a:extLst>
          </p:cNvPr>
          <p:cNvSpPr>
            <a:spLocks noGrp="1"/>
          </p:cNvSpPr>
          <p:nvPr>
            <p:ph type="title"/>
          </p:nvPr>
        </p:nvSpPr>
        <p:spPr>
          <a:xfrm>
            <a:off x="1154954" y="973668"/>
            <a:ext cx="9407213" cy="706964"/>
          </a:xfrm>
        </p:spPr>
        <p:txBody>
          <a:bodyPr/>
          <a:lstStyle/>
          <a:p>
            <a:r>
              <a:rPr lang="en-US" dirty="0"/>
              <a:t>The Infant with Congenital Heart Disease</a:t>
            </a:r>
          </a:p>
        </p:txBody>
      </p:sp>
      <p:sp>
        <p:nvSpPr>
          <p:cNvPr id="6" name="TextBox 5">
            <a:extLst>
              <a:ext uri="{FF2B5EF4-FFF2-40B4-BE49-F238E27FC236}">
                <a16:creationId xmlns:a16="http://schemas.microsoft.com/office/drawing/2014/main" id="{C9395E67-8A3F-43B9-B1EA-D269DE9DB786}"/>
              </a:ext>
            </a:extLst>
          </p:cNvPr>
          <p:cNvSpPr txBox="1"/>
          <p:nvPr/>
        </p:nvSpPr>
        <p:spPr>
          <a:xfrm>
            <a:off x="2359566" y="3261106"/>
            <a:ext cx="1415772" cy="369332"/>
          </a:xfrm>
          <a:prstGeom prst="rect">
            <a:avLst/>
          </a:prstGeom>
          <a:noFill/>
        </p:spPr>
        <p:txBody>
          <a:bodyPr wrap="none" rtlCol="0">
            <a:spAutoFit/>
          </a:bodyPr>
          <a:lstStyle/>
          <a:p>
            <a:r>
              <a:rPr lang="en-US" dirty="0">
                <a:solidFill>
                  <a:schemeClr val="tx1">
                    <a:lumMod val="75000"/>
                    <a:lumOff val="25000"/>
                  </a:schemeClr>
                </a:solidFill>
              </a:rPr>
              <a:t>Neurologic</a:t>
            </a:r>
          </a:p>
        </p:txBody>
      </p:sp>
      <p:sp>
        <p:nvSpPr>
          <p:cNvPr id="7" name="TextBox 6">
            <a:extLst>
              <a:ext uri="{FF2B5EF4-FFF2-40B4-BE49-F238E27FC236}">
                <a16:creationId xmlns:a16="http://schemas.microsoft.com/office/drawing/2014/main" id="{D6FE272B-D911-4C86-9692-E7259B612FF5}"/>
              </a:ext>
            </a:extLst>
          </p:cNvPr>
          <p:cNvSpPr txBox="1"/>
          <p:nvPr/>
        </p:nvSpPr>
        <p:spPr>
          <a:xfrm>
            <a:off x="1400490" y="4444119"/>
            <a:ext cx="2483372" cy="369332"/>
          </a:xfrm>
          <a:prstGeom prst="rect">
            <a:avLst/>
          </a:prstGeom>
          <a:noFill/>
        </p:spPr>
        <p:txBody>
          <a:bodyPr wrap="none" rtlCol="0">
            <a:spAutoFit/>
          </a:bodyPr>
          <a:lstStyle/>
          <a:p>
            <a:r>
              <a:rPr lang="en-US" dirty="0">
                <a:solidFill>
                  <a:schemeClr val="tx1">
                    <a:lumMod val="75000"/>
                    <a:lumOff val="25000"/>
                  </a:schemeClr>
                </a:solidFill>
              </a:rPr>
              <a:t>Larynx &amp; Vocal Folds</a:t>
            </a:r>
          </a:p>
        </p:txBody>
      </p:sp>
      <p:sp>
        <p:nvSpPr>
          <p:cNvPr id="8" name="TextBox 7">
            <a:extLst>
              <a:ext uri="{FF2B5EF4-FFF2-40B4-BE49-F238E27FC236}">
                <a16:creationId xmlns:a16="http://schemas.microsoft.com/office/drawing/2014/main" id="{671BBD3C-309D-4F7F-A9C7-97D0CE7F2195}"/>
              </a:ext>
            </a:extLst>
          </p:cNvPr>
          <p:cNvSpPr txBox="1"/>
          <p:nvPr/>
        </p:nvSpPr>
        <p:spPr>
          <a:xfrm>
            <a:off x="7598409" y="4165356"/>
            <a:ext cx="1779654" cy="369332"/>
          </a:xfrm>
          <a:prstGeom prst="rect">
            <a:avLst/>
          </a:prstGeom>
          <a:noFill/>
        </p:spPr>
        <p:txBody>
          <a:bodyPr wrap="none" rtlCol="0">
            <a:spAutoFit/>
          </a:bodyPr>
          <a:lstStyle/>
          <a:p>
            <a:r>
              <a:rPr lang="en-US" dirty="0">
                <a:solidFill>
                  <a:schemeClr val="tx1">
                    <a:lumMod val="75000"/>
                    <a:lumOff val="25000"/>
                  </a:schemeClr>
                </a:solidFill>
              </a:rPr>
              <a:t>Face &amp; Mouth</a:t>
            </a:r>
          </a:p>
        </p:txBody>
      </p:sp>
      <p:sp>
        <p:nvSpPr>
          <p:cNvPr id="9" name="TextBox 8">
            <a:extLst>
              <a:ext uri="{FF2B5EF4-FFF2-40B4-BE49-F238E27FC236}">
                <a16:creationId xmlns:a16="http://schemas.microsoft.com/office/drawing/2014/main" id="{2F3C944F-516A-4726-808D-EB0F5952483C}"/>
              </a:ext>
            </a:extLst>
          </p:cNvPr>
          <p:cNvSpPr txBox="1"/>
          <p:nvPr/>
        </p:nvSpPr>
        <p:spPr>
          <a:xfrm>
            <a:off x="7629880" y="4921024"/>
            <a:ext cx="1109599" cy="369332"/>
          </a:xfrm>
          <a:prstGeom prst="rect">
            <a:avLst/>
          </a:prstGeom>
          <a:noFill/>
        </p:spPr>
        <p:txBody>
          <a:bodyPr wrap="none" rtlCol="0">
            <a:spAutoFit/>
          </a:bodyPr>
          <a:lstStyle/>
          <a:p>
            <a:r>
              <a:rPr lang="en-US" dirty="0">
                <a:solidFill>
                  <a:schemeClr val="tx1">
                    <a:lumMod val="75000"/>
                    <a:lumOff val="25000"/>
                  </a:schemeClr>
                </a:solidFill>
              </a:rPr>
              <a:t>Cardiac</a:t>
            </a:r>
          </a:p>
        </p:txBody>
      </p:sp>
      <p:sp>
        <p:nvSpPr>
          <p:cNvPr id="10" name="TextBox 9">
            <a:extLst>
              <a:ext uri="{FF2B5EF4-FFF2-40B4-BE49-F238E27FC236}">
                <a16:creationId xmlns:a16="http://schemas.microsoft.com/office/drawing/2014/main" id="{E20FE137-B1A2-43B2-8200-F3B8B2763490}"/>
              </a:ext>
            </a:extLst>
          </p:cNvPr>
          <p:cNvSpPr txBox="1"/>
          <p:nvPr/>
        </p:nvSpPr>
        <p:spPr>
          <a:xfrm>
            <a:off x="2359566" y="5230551"/>
            <a:ext cx="1415772" cy="369332"/>
          </a:xfrm>
          <a:prstGeom prst="rect">
            <a:avLst/>
          </a:prstGeom>
          <a:noFill/>
        </p:spPr>
        <p:txBody>
          <a:bodyPr wrap="none" rtlCol="0">
            <a:spAutoFit/>
          </a:bodyPr>
          <a:lstStyle/>
          <a:p>
            <a:r>
              <a:rPr lang="en-US" dirty="0">
                <a:solidFill>
                  <a:schemeClr val="tx1">
                    <a:lumMod val="75000"/>
                    <a:lumOff val="25000"/>
                  </a:schemeClr>
                </a:solidFill>
              </a:rPr>
              <a:t>Respiratory</a:t>
            </a:r>
          </a:p>
        </p:txBody>
      </p:sp>
      <p:sp>
        <p:nvSpPr>
          <p:cNvPr id="11" name="TextBox 10">
            <a:extLst>
              <a:ext uri="{FF2B5EF4-FFF2-40B4-BE49-F238E27FC236}">
                <a16:creationId xmlns:a16="http://schemas.microsoft.com/office/drawing/2014/main" id="{3702B8D7-EE2F-4DBD-B62C-F0C18CEC10D6}"/>
              </a:ext>
            </a:extLst>
          </p:cNvPr>
          <p:cNvSpPr txBox="1"/>
          <p:nvPr/>
        </p:nvSpPr>
        <p:spPr>
          <a:xfrm>
            <a:off x="7705812" y="5685892"/>
            <a:ext cx="1907895" cy="369332"/>
          </a:xfrm>
          <a:prstGeom prst="rect">
            <a:avLst/>
          </a:prstGeom>
          <a:noFill/>
        </p:spPr>
        <p:txBody>
          <a:bodyPr wrap="none" rtlCol="0">
            <a:spAutoFit/>
          </a:bodyPr>
          <a:lstStyle/>
          <a:p>
            <a:r>
              <a:rPr lang="en-US" dirty="0">
                <a:solidFill>
                  <a:schemeClr val="tx1">
                    <a:lumMod val="75000"/>
                    <a:lumOff val="25000"/>
                  </a:schemeClr>
                </a:solidFill>
              </a:rPr>
              <a:t>Gastrointestinal</a:t>
            </a:r>
          </a:p>
        </p:txBody>
      </p:sp>
      <p:cxnSp>
        <p:nvCxnSpPr>
          <p:cNvPr id="13" name="Straight Connector 12">
            <a:extLst>
              <a:ext uri="{FF2B5EF4-FFF2-40B4-BE49-F238E27FC236}">
                <a16:creationId xmlns:a16="http://schemas.microsoft.com/office/drawing/2014/main" id="{D4B3E5DA-650D-4F55-9979-F187D4D246EC}"/>
              </a:ext>
            </a:extLst>
          </p:cNvPr>
          <p:cNvCxnSpPr>
            <a:cxnSpLocks/>
            <a:stCxn id="6" idx="3"/>
          </p:cNvCxnSpPr>
          <p:nvPr/>
        </p:nvCxnSpPr>
        <p:spPr>
          <a:xfrm>
            <a:off x="3775338" y="3445772"/>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D09901-E619-41BC-B952-FA98F8AEEECC}"/>
              </a:ext>
            </a:extLst>
          </p:cNvPr>
          <p:cNvCxnSpPr>
            <a:cxnSpLocks/>
          </p:cNvCxnSpPr>
          <p:nvPr/>
        </p:nvCxnSpPr>
        <p:spPr>
          <a:xfrm>
            <a:off x="3775338" y="4628785"/>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DB15B9-F20F-4F6D-AE8F-ECCDEAB72F25}"/>
              </a:ext>
            </a:extLst>
          </p:cNvPr>
          <p:cNvCxnSpPr>
            <a:cxnSpLocks/>
          </p:cNvCxnSpPr>
          <p:nvPr/>
        </p:nvCxnSpPr>
        <p:spPr>
          <a:xfrm>
            <a:off x="3775338" y="5438033"/>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ABF16B-8462-4820-8BE0-CD1FA6B2BD3B}"/>
              </a:ext>
            </a:extLst>
          </p:cNvPr>
          <p:cNvCxnSpPr>
            <a:cxnSpLocks/>
          </p:cNvCxnSpPr>
          <p:nvPr/>
        </p:nvCxnSpPr>
        <p:spPr>
          <a:xfrm>
            <a:off x="6510459" y="4362414"/>
            <a:ext cx="10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026210-BA07-49EA-9BE2-5F9816573D97}"/>
              </a:ext>
            </a:extLst>
          </p:cNvPr>
          <p:cNvCxnSpPr>
            <a:cxnSpLocks/>
          </p:cNvCxnSpPr>
          <p:nvPr/>
        </p:nvCxnSpPr>
        <p:spPr>
          <a:xfrm flipV="1">
            <a:off x="5970775" y="5105690"/>
            <a:ext cx="1605955" cy="5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4C30A6-C2CB-4FFA-91EC-C8CB17725DCB}"/>
              </a:ext>
            </a:extLst>
          </p:cNvPr>
          <p:cNvCxnSpPr>
            <a:cxnSpLocks/>
          </p:cNvCxnSpPr>
          <p:nvPr/>
        </p:nvCxnSpPr>
        <p:spPr>
          <a:xfrm>
            <a:off x="5736068" y="5899466"/>
            <a:ext cx="196974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FC9AA4E-AB28-5030-F845-C935AFAF0791}"/>
              </a:ext>
            </a:extLst>
          </p:cNvPr>
          <p:cNvSpPr>
            <a:spLocks noGrp="1"/>
          </p:cNvSpPr>
          <p:nvPr>
            <p:ph type="ftr" sz="quarter" idx="11"/>
          </p:nvPr>
        </p:nvSpPr>
        <p:spPr/>
        <p:txBody>
          <a:bodyPr/>
          <a:lstStyle/>
          <a:p>
            <a:r>
              <a:rPr lang="en-US"/>
              <a:t>Copyright 2023 Britt Pados ALL RIGHTS RESERVED</a:t>
            </a:r>
            <a:endParaRPr lang="en-US" dirty="0"/>
          </a:p>
        </p:txBody>
      </p:sp>
    </p:spTree>
    <p:extLst>
      <p:ext uri="{BB962C8B-B14F-4D97-AF65-F5344CB8AC3E}">
        <p14:creationId xmlns:p14="http://schemas.microsoft.com/office/powerpoint/2010/main" val="2045841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3">
      <a:dk1>
        <a:sysClr val="windowText" lastClr="000000"/>
      </a:dk1>
      <a:lt1>
        <a:sysClr val="window" lastClr="FFFFFF"/>
      </a:lt1>
      <a:dk2>
        <a:srgbClr val="454551"/>
      </a:dk2>
      <a:lt2>
        <a:srgbClr val="D8D9DC"/>
      </a:lt2>
      <a:accent1>
        <a:srgbClr val="9D848E"/>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{D631B4EF-DB7D-481B-83B3-045C569CB198}tf02900722</Template>
  <TotalTime>7008</TotalTime>
  <Words>6073</Words>
  <Application>Microsoft Office PowerPoint</Application>
  <PresentationFormat>Widescreen</PresentationFormat>
  <Paragraphs>513</Paragraphs>
  <Slides>62</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Century Gothic</vt:lpstr>
      <vt:lpstr>Wingdings 3</vt:lpstr>
      <vt:lpstr>Ion Boardroom</vt:lpstr>
      <vt:lpstr>Feeding infants and young children after the Neonatal ICU</vt:lpstr>
      <vt:lpstr>Dedication</vt:lpstr>
      <vt:lpstr>Affiliations &amp; Disclosures</vt:lpstr>
      <vt:lpstr>Outline</vt:lpstr>
      <vt:lpstr>Objectives</vt:lpstr>
      <vt:lpstr>Feeding difficulties in infants with medical complexity</vt:lpstr>
      <vt:lpstr>Feeding is one of the most complex activities of infancy</vt:lpstr>
      <vt:lpstr>The Infant born Prematurely</vt:lpstr>
      <vt:lpstr>The Infant with Congenital Heart Disease</vt:lpstr>
      <vt:lpstr>Trauma</vt:lpstr>
      <vt:lpstr>Experiences of babies &amp; families outside of the ICU</vt:lpstr>
      <vt:lpstr>Experience of babies &amp; families in the ICU</vt:lpstr>
      <vt:lpstr>Feeding difficulties beyond the NICU</vt:lpstr>
      <vt:lpstr>Prematurely-born Infants</vt:lpstr>
      <vt:lpstr>By Degree of Prematurity</vt:lpstr>
      <vt:lpstr>By Age at Time of Study</vt:lpstr>
      <vt:lpstr>“Bottle-feeding challenges in preterm-born infants in the first 7 months”</vt:lpstr>
      <vt:lpstr>“Symptoms of problematic feeding in preterm-born infants at 6 months – 7 years”</vt:lpstr>
      <vt:lpstr>Preterm-born infants and GER symptoms</vt:lpstr>
      <vt:lpstr>“Feeding at 6-12 months in infants with CHD”</vt:lpstr>
      <vt:lpstr>“Symptoms of problematic feeding in children with CHD compared to healthy peers”</vt:lpstr>
      <vt:lpstr>Risk Factors for Later Feeding Difficulties</vt:lpstr>
      <vt:lpstr>Assessment of Feeding in Neonatal Follow-Through Programs</vt:lpstr>
      <vt:lpstr>Benefits of Parent-Reported Assessment Tools – for Professionals</vt:lpstr>
      <vt:lpstr>Benefits of Parent-Reported Assessment Tools – for Parents</vt:lpstr>
      <vt:lpstr>Feeding Assessment Tool for Infants  Birth – 7 mos</vt:lpstr>
      <vt:lpstr>NeoEAT-Bottle-feeding Scoring - Example</vt:lpstr>
      <vt:lpstr>NeoEAT – Bottle-feeding Scoring Example</vt:lpstr>
      <vt:lpstr>Reference Values</vt:lpstr>
      <vt:lpstr>NeoEAT – Screening Instruments</vt:lpstr>
      <vt:lpstr>Feeding Assessment Tools for Infants &amp; Children: 6 mos – 7 yrs</vt:lpstr>
      <vt:lpstr>Pediatric Eating Assessment Tool (PediEAT)</vt:lpstr>
      <vt:lpstr>PediEAT Example</vt:lpstr>
      <vt:lpstr>Example of PediEAT Reference Values</vt:lpstr>
      <vt:lpstr>PediEAT Screening Instrument Example</vt:lpstr>
      <vt:lpstr>Child Oral and Motor Proficiency Scale (ChOMPS)</vt:lpstr>
      <vt:lpstr>Example of ChOMPS Reference Values</vt:lpstr>
      <vt:lpstr>Assessment of Feeding &amp; the Family</vt:lpstr>
      <vt:lpstr>Feeding Impact Scales</vt:lpstr>
      <vt:lpstr>Family Management Measure of Feeding</vt:lpstr>
      <vt:lpstr>Accessing the Assessments</vt:lpstr>
      <vt:lpstr>After a feeding problem is identified…</vt:lpstr>
      <vt:lpstr>Strategies for Infants</vt:lpstr>
      <vt:lpstr>Strategies for Infants</vt:lpstr>
      <vt:lpstr>Help parents to identify an appropriate bottle &amp; nipple for their baby</vt:lpstr>
      <vt:lpstr>PowerPoint Presentation</vt:lpstr>
      <vt:lpstr>PowerPoint Presentation</vt:lpstr>
      <vt:lpstr>PowerPoint Presentation</vt:lpstr>
      <vt:lpstr>PowerPoint Presentation</vt:lpstr>
      <vt:lpstr>Data-driven decisions about flow rates</vt:lpstr>
      <vt:lpstr>Swaddling</vt:lpstr>
      <vt:lpstr>Positioning</vt:lpstr>
      <vt:lpstr>Strategies for children</vt:lpstr>
      <vt:lpstr>Resources</vt:lpstr>
      <vt:lpstr>PowerPoint Presentation</vt:lpstr>
      <vt:lpstr>Questions ? </vt:lpstr>
      <vt:lpstr>References and Sources</vt:lpstr>
      <vt:lpstr>References and Sources</vt:lpstr>
      <vt:lpstr>References – NeoEAT Development &amp; Testing</vt:lpstr>
      <vt:lpstr>References – PediEAT Development &amp; Testing</vt:lpstr>
      <vt:lpstr>References – ChOMPS Development &amp; Testing</vt:lpstr>
      <vt:lpstr>Other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Feeding Infants with Medical Complexity: Using a Trauma-Informed Approach</dc:title>
  <dc:creator>Britt Pados</dc:creator>
  <cp:lastModifiedBy>Britt Pados</cp:lastModifiedBy>
  <cp:revision>81</cp:revision>
  <dcterms:created xsi:type="dcterms:W3CDTF">2022-02-01T16:26:08Z</dcterms:created>
  <dcterms:modified xsi:type="dcterms:W3CDTF">2023-02-14T12:29:40Z</dcterms:modified>
</cp:coreProperties>
</file>